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57" r:id="rId3"/>
    <p:sldId id="258" r:id="rId4"/>
    <p:sldId id="259" r:id="rId5"/>
    <p:sldId id="263" r:id="rId6"/>
    <p:sldId id="260" r:id="rId7"/>
    <p:sldId id="261" r:id="rId8"/>
    <p:sldId id="262"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CBF9"/>
    <a:srgbClr val="75C35D"/>
    <a:srgbClr val="EBE9EC"/>
    <a:srgbClr val="504552"/>
    <a:srgbClr val="B6E8C8"/>
    <a:srgbClr val="8DB8F7"/>
    <a:srgbClr val="2428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7201" autoAdjust="0"/>
  </p:normalViewPr>
  <p:slideViewPr>
    <p:cSldViewPr snapToGrid="0" snapToObjects="1">
      <p:cViewPr>
        <p:scale>
          <a:sx n="41" d="100"/>
          <a:sy n="41" d="100"/>
        </p:scale>
        <p:origin x="108" y="50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2" d="100"/>
          <a:sy n="172" d="100"/>
        </p:scale>
        <p:origin x="6552"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441BD-2853-304F-8D1D-324C1DCDAAEB}" type="datetimeFigureOut">
              <a:rPr lang="en-US" smtClean="0"/>
              <a:t>12/23/2019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1021A-7CBD-7541-BB08-69BEDF1A4472}" type="slidenum">
              <a:rPr lang="en-US" smtClean="0"/>
              <a:t>‹#›</a:t>
            </a:fld>
            <a:endParaRPr lang="en-US"/>
          </a:p>
        </p:txBody>
      </p:sp>
    </p:spTree>
    <p:extLst>
      <p:ext uri="{BB962C8B-B14F-4D97-AF65-F5344CB8AC3E}">
        <p14:creationId xmlns:p14="http://schemas.microsoft.com/office/powerpoint/2010/main" val="3042221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scratch.mit.edu/projects/751577/" TargetMode="External"/><Relationship Id="rId3" Type="http://schemas.openxmlformats.org/officeDocument/2006/relationships/hyperlink" Target="https://fwcg14.cse.uconn.edu/program/wp-content/uploads/sites/863/2014/10/fwcg2014_submission_10.pdf" TargetMode="External"/><Relationship Id="rId7" Type="http://schemas.openxmlformats.org/officeDocument/2006/relationships/hyperlink" Target="https://www.comp.nus.edu.sg/~sanjay/cs3230/dandc.pdf"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www.geeksforgeeks.org/tiling-problem-using-divide-and-conquer-algorithm/" TargetMode="External"/><Relationship Id="rId5" Type="http://schemas.openxmlformats.org/officeDocument/2006/relationships/hyperlink" Target="https://scratch.mit.edu/projects/351295957/" TargetMode="External"/><Relationship Id="rId10" Type="http://schemas.openxmlformats.org/officeDocument/2006/relationships/hyperlink" Target="https://aanderson.people.amherst.edu/tromino/" TargetMode="External"/><Relationship Id="rId4" Type="http://schemas.openxmlformats.org/officeDocument/2006/relationships/hyperlink" Target="http://www.cut-the-knot.org/Curriculum/Geometry/Tromino.shtml" TargetMode="External"/><Relationship Id="rId9" Type="http://schemas.openxmlformats.org/officeDocument/2006/relationships/hyperlink" Target="https://en.wikipedia.org/wiki/Tromin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Bibliography, Referenced 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Befumo</a:t>
            </a:r>
            <a:r>
              <a:rPr lang="en-US" sz="1200" kern="1200" dirty="0">
                <a:solidFill>
                  <a:schemeClr val="tx1"/>
                </a:solidFill>
                <a:effectLst/>
                <a:latin typeface="+mn-lt"/>
                <a:ea typeface="+mn-ea"/>
                <a:cs typeface="+mn-cs"/>
              </a:rPr>
              <a:t>, Arthur, and Jonathan </a:t>
            </a:r>
            <a:r>
              <a:rPr lang="en-US" sz="1200" kern="1200" dirty="0" err="1">
                <a:solidFill>
                  <a:schemeClr val="tx1"/>
                </a:solidFill>
                <a:effectLst/>
                <a:latin typeface="+mn-lt"/>
                <a:ea typeface="+mn-ea"/>
                <a:cs typeface="+mn-cs"/>
              </a:rPr>
              <a:t>Lenchner</a:t>
            </a:r>
            <a:r>
              <a:rPr lang="en-US" sz="1200" kern="1200" dirty="0">
                <a:solidFill>
                  <a:schemeClr val="tx1"/>
                </a:solidFill>
                <a:effectLst/>
                <a:latin typeface="+mn-lt"/>
                <a:ea typeface="+mn-ea"/>
                <a:cs typeface="+mn-cs"/>
              </a:rPr>
              <a:t>. “Extensions of Golomb's Tromino Theorem.” </a:t>
            </a:r>
            <a:r>
              <a:rPr lang="en-US" sz="1200" i="1" kern="1200" dirty="0">
                <a:solidFill>
                  <a:schemeClr val="tx1"/>
                </a:solidFill>
                <a:effectLst/>
                <a:latin typeface="+mn-lt"/>
                <a:ea typeface="+mn-ea"/>
                <a:cs typeface="+mn-cs"/>
              </a:rPr>
              <a:t>The 24th Fall Workshop on Computational Geometry</a:t>
            </a:r>
            <a:r>
              <a:rPr lang="en-US" sz="1200" kern="1200" dirty="0">
                <a:solidFill>
                  <a:schemeClr val="tx1"/>
                </a:solidFill>
                <a:effectLst/>
                <a:latin typeface="+mn-lt"/>
                <a:ea typeface="+mn-ea"/>
                <a:cs typeface="+mn-cs"/>
              </a:rPr>
              <a:t>, University of Connecticut, 2014, </a:t>
            </a:r>
            <a:r>
              <a:rPr lang="en-US" sz="1200" u="sng" kern="1200" dirty="0">
                <a:solidFill>
                  <a:schemeClr val="tx1"/>
                </a:solidFill>
                <a:effectLst/>
                <a:latin typeface="+mn-lt"/>
                <a:ea typeface="+mn-ea"/>
                <a:cs typeface="+mn-cs"/>
                <a:hlinkClick r:id="rId3"/>
              </a:rPr>
              <a:t>https://fwcg14.cse.uconn.edu/program/wp-content/uploads/sites/863/2014/10/fwcg2014_submission_10.pdf</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Bogomolny</a:t>
            </a:r>
            <a:r>
              <a:rPr lang="en-US" sz="1200" kern="1200" dirty="0">
                <a:solidFill>
                  <a:schemeClr val="tx1"/>
                </a:solidFill>
                <a:effectLst/>
                <a:latin typeface="+mn-lt"/>
                <a:ea typeface="+mn-ea"/>
                <a:cs typeface="+mn-cs"/>
              </a:rPr>
              <a:t>, A. (n.d.). Golomb's inductive proof of a </a:t>
            </a:r>
            <a:r>
              <a:rPr lang="en-US" sz="1200" kern="1200" dirty="0" err="1">
                <a:solidFill>
                  <a:schemeClr val="tx1"/>
                </a:solidFill>
                <a:effectLst/>
                <a:latin typeface="+mn-lt"/>
                <a:ea typeface="+mn-ea"/>
                <a:cs typeface="+mn-cs"/>
              </a:rPr>
              <a:t>tromino</a:t>
            </a:r>
            <a:r>
              <a:rPr lang="en-US" sz="1200" kern="1200" dirty="0">
                <a:solidFill>
                  <a:schemeClr val="tx1"/>
                </a:solidFill>
                <a:effectLst/>
                <a:latin typeface="+mn-lt"/>
                <a:ea typeface="+mn-ea"/>
                <a:cs typeface="+mn-cs"/>
              </a:rPr>
              <a:t> theorem. Retrieved from </a:t>
            </a:r>
            <a:r>
              <a:rPr lang="en-US" sz="1200" u="sng" kern="1200" dirty="0">
                <a:solidFill>
                  <a:schemeClr val="tx1"/>
                </a:solidFill>
                <a:effectLst/>
                <a:latin typeface="+mn-lt"/>
                <a:ea typeface="+mn-ea"/>
                <a:cs typeface="+mn-cs"/>
                <a:hlinkClick r:id="rId4"/>
              </a:rPr>
              <a:t>http://www.cut-the-knot.org/Curriculum/Geometry/Tromino.shtml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 Fathi, J. (2019, December 14). Retrieved from </a:t>
            </a:r>
            <a:r>
              <a:rPr lang="en-US" sz="1200" u="sng" kern="1200" dirty="0">
                <a:solidFill>
                  <a:schemeClr val="tx1"/>
                </a:solidFill>
                <a:effectLst/>
                <a:latin typeface="+mn-lt"/>
                <a:ea typeface="+mn-ea"/>
                <a:cs typeface="+mn-cs"/>
                <a:hlinkClick r:id="rId5"/>
              </a:rPr>
              <a:t>https://scratch.mit.edu/projects/351295957/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GeeksForGeeks</a:t>
            </a:r>
            <a:r>
              <a:rPr lang="en-US" sz="1200" kern="1200" dirty="0">
                <a:solidFill>
                  <a:schemeClr val="tx1"/>
                </a:solidFill>
                <a:effectLst/>
                <a:latin typeface="+mn-lt"/>
                <a:ea typeface="+mn-ea"/>
                <a:cs typeface="+mn-cs"/>
              </a:rPr>
              <a:t>. (2018, December 1). Tiling Problem using Divide and Conquer algorithm. Retrieved from </a:t>
            </a:r>
            <a:r>
              <a:rPr lang="en-US" sz="1200" u="sng" kern="1200" dirty="0">
                <a:solidFill>
                  <a:schemeClr val="tx1"/>
                </a:solidFill>
                <a:effectLst/>
                <a:latin typeface="+mn-lt"/>
                <a:ea typeface="+mn-ea"/>
                <a:cs typeface="+mn-cs"/>
                <a:hlinkClick r:id="rId6"/>
              </a:rPr>
              <a:t>https://www.geeksforgeeks.org/tiling-problem-using-divide-and-conquer-algorithm/</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[5] </a:t>
            </a:r>
            <a:r>
              <a:rPr lang="en-US" sz="1200" kern="1200" dirty="0" err="1">
                <a:solidFill>
                  <a:schemeClr val="tx1"/>
                </a:solidFill>
                <a:effectLst/>
                <a:latin typeface="+mn-lt"/>
                <a:ea typeface="+mn-ea"/>
                <a:cs typeface="+mn-cs"/>
              </a:rPr>
              <a:t>Golumb</a:t>
            </a:r>
            <a:r>
              <a:rPr lang="en-US" sz="1200" kern="1200" dirty="0">
                <a:solidFill>
                  <a:schemeClr val="tx1"/>
                </a:solidFill>
                <a:effectLst/>
                <a:latin typeface="+mn-lt"/>
                <a:ea typeface="+mn-ea"/>
                <a:cs typeface="+mn-cs"/>
              </a:rPr>
              <a:t>, Samuel W. “Checker Boards and Polyominoes.” </a:t>
            </a:r>
            <a:r>
              <a:rPr lang="en-US" sz="1200" i="1" kern="1200" dirty="0">
                <a:solidFill>
                  <a:schemeClr val="tx1"/>
                </a:solidFill>
                <a:effectLst/>
                <a:latin typeface="+mn-lt"/>
                <a:ea typeface="+mn-ea"/>
                <a:cs typeface="+mn-cs"/>
              </a:rPr>
              <a:t>The American Mathematical Monthly</a:t>
            </a:r>
            <a:r>
              <a:rPr lang="en-US" sz="1200" kern="1200" dirty="0">
                <a:solidFill>
                  <a:schemeClr val="tx1"/>
                </a:solidFill>
                <a:effectLst/>
                <a:latin typeface="+mn-lt"/>
                <a:ea typeface="+mn-ea"/>
                <a:cs typeface="+mn-cs"/>
              </a:rPr>
              <a:t>, vol. 61, no. 10, Dec. 1954, pp. 675–682.</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[6] Jain, S. (2018, February 7). Divide and Conquer. Retrieved from </a:t>
            </a:r>
            <a:r>
              <a:rPr lang="en-US" sz="1200" u="sng" kern="1200" dirty="0">
                <a:solidFill>
                  <a:schemeClr val="tx1"/>
                </a:solidFill>
                <a:effectLst/>
                <a:latin typeface="+mn-lt"/>
                <a:ea typeface="+mn-ea"/>
                <a:cs typeface="+mn-cs"/>
                <a:hlinkClick r:id="rId7"/>
              </a:rPr>
              <a:t>https://www.comp.nus.edu.sg/~sanjay/cs3230/dandc.pdf</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[7] </a:t>
            </a:r>
            <a:r>
              <a:rPr lang="en-US" sz="1200" kern="1200" dirty="0" err="1">
                <a:solidFill>
                  <a:schemeClr val="tx1"/>
                </a:solidFill>
                <a:effectLst/>
                <a:latin typeface="+mn-lt"/>
                <a:ea typeface="+mn-ea"/>
                <a:cs typeface="+mn-cs"/>
              </a:rPr>
              <a:t>Midlandman</a:t>
            </a:r>
            <a:r>
              <a:rPr lang="en-US" sz="1200" kern="1200" dirty="0">
                <a:solidFill>
                  <a:schemeClr val="tx1"/>
                </a:solidFill>
                <a:effectLst/>
                <a:latin typeface="+mn-lt"/>
                <a:ea typeface="+mn-ea"/>
                <a:cs typeface="+mn-cs"/>
              </a:rPr>
              <a:t>. (2008, November 8). Retrieved from </a:t>
            </a:r>
            <a:r>
              <a:rPr lang="en-US" sz="1200" u="sng" kern="1200" dirty="0">
                <a:solidFill>
                  <a:schemeClr val="tx1"/>
                </a:solidFill>
                <a:effectLst/>
                <a:latin typeface="+mn-lt"/>
                <a:ea typeface="+mn-ea"/>
                <a:cs typeface="+mn-cs"/>
                <a:hlinkClick r:id="rId8"/>
              </a:rPr>
              <a:t>https://scratch.mit.edu/projects/751577/</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[8] Tromino. (2019, November 17). Retrieved from </a:t>
            </a:r>
            <a:r>
              <a:rPr lang="en-US" sz="1200" u="sng" kern="1200" dirty="0">
                <a:solidFill>
                  <a:schemeClr val="tx1"/>
                </a:solidFill>
                <a:effectLst/>
                <a:latin typeface="+mn-lt"/>
                <a:ea typeface="+mn-ea"/>
                <a:cs typeface="+mn-cs"/>
                <a:hlinkClick r:id="rId9"/>
              </a:rPr>
              <a:t>https://en.wikipedia.org/wiki/Tromino</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[9] Valentine, M., </a:t>
            </a:r>
            <a:r>
              <a:rPr lang="en-US" sz="1200" kern="1200" dirty="0" err="1">
                <a:solidFill>
                  <a:schemeClr val="tx1"/>
                </a:solidFill>
                <a:effectLst/>
                <a:latin typeface="+mn-lt"/>
                <a:ea typeface="+mn-ea"/>
                <a:cs typeface="+mn-cs"/>
              </a:rPr>
              <a:t>Wallmark</a:t>
            </a:r>
            <a:r>
              <a:rPr lang="en-US" sz="1200" kern="1200" dirty="0">
                <a:solidFill>
                  <a:schemeClr val="tx1"/>
                </a:solidFill>
                <a:effectLst/>
                <a:latin typeface="+mn-lt"/>
                <a:ea typeface="+mn-ea"/>
                <a:cs typeface="+mn-cs"/>
              </a:rPr>
              <a:t>, L., &amp; Anderson, A. (2007). Retrieved from </a:t>
            </a:r>
            <a:r>
              <a:rPr lang="en-US" sz="1200" u="sng" kern="1200" dirty="0">
                <a:solidFill>
                  <a:schemeClr val="tx1"/>
                </a:solidFill>
                <a:effectLst/>
                <a:latin typeface="+mn-lt"/>
                <a:ea typeface="+mn-ea"/>
                <a:cs typeface="+mn-cs"/>
                <a:hlinkClick r:id="rId10"/>
              </a:rPr>
              <a:t>https://aanderson.people.amherst.edu/tromino/</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A431021A-7CBD-7541-BB08-69BEDF1A4472}" type="slidenum">
              <a:rPr lang="en-US" smtClean="0"/>
              <a:t>1</a:t>
            </a:fld>
            <a:endParaRPr lang="en-US"/>
          </a:p>
        </p:txBody>
      </p:sp>
    </p:spTree>
    <p:extLst>
      <p:ext uri="{BB962C8B-B14F-4D97-AF65-F5344CB8AC3E}">
        <p14:creationId xmlns:p14="http://schemas.microsoft.com/office/powerpoint/2010/main" val="340377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31021A-7CBD-7541-BB08-69BEDF1A4472}" type="slidenum">
              <a:rPr lang="en-US" smtClean="0"/>
              <a:t>2</a:t>
            </a:fld>
            <a:endParaRPr lang="en-US"/>
          </a:p>
        </p:txBody>
      </p:sp>
    </p:spTree>
    <p:extLst>
      <p:ext uri="{BB962C8B-B14F-4D97-AF65-F5344CB8AC3E}">
        <p14:creationId xmlns:p14="http://schemas.microsoft.com/office/powerpoint/2010/main" val="423166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algorithm explained during discussion. Feel free to replay Board B if necessary. See Slide 8 for additional assistance.</a:t>
            </a:r>
          </a:p>
        </p:txBody>
      </p:sp>
      <p:sp>
        <p:nvSpPr>
          <p:cNvPr id="4" name="Slide Number Placeholder 3"/>
          <p:cNvSpPr>
            <a:spLocks noGrp="1"/>
          </p:cNvSpPr>
          <p:nvPr>
            <p:ph type="sldNum" sz="quarter" idx="5"/>
          </p:nvPr>
        </p:nvSpPr>
        <p:spPr/>
        <p:txBody>
          <a:bodyPr/>
          <a:lstStyle/>
          <a:p>
            <a:fld id="{A431021A-7CBD-7541-BB08-69BEDF1A4472}" type="slidenum">
              <a:rPr lang="en-US" smtClean="0"/>
              <a:t>5</a:t>
            </a:fld>
            <a:endParaRPr lang="en-US"/>
          </a:p>
        </p:txBody>
      </p:sp>
    </p:spTree>
    <p:extLst>
      <p:ext uri="{BB962C8B-B14F-4D97-AF65-F5344CB8AC3E}">
        <p14:creationId xmlns:p14="http://schemas.microsoft.com/office/powerpoint/2010/main" val="390465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Continue visual explanation of theorem, if necessary.</a:t>
            </a:r>
          </a:p>
        </p:txBody>
      </p:sp>
      <p:sp>
        <p:nvSpPr>
          <p:cNvPr id="4" name="Slide Number Placeholder 3"/>
          <p:cNvSpPr>
            <a:spLocks noGrp="1"/>
          </p:cNvSpPr>
          <p:nvPr>
            <p:ph type="sldNum" sz="quarter" idx="5"/>
          </p:nvPr>
        </p:nvSpPr>
        <p:spPr/>
        <p:txBody>
          <a:bodyPr/>
          <a:lstStyle/>
          <a:p>
            <a:fld id="{A431021A-7CBD-7541-BB08-69BEDF1A4472}" type="slidenum">
              <a:rPr lang="en-US" smtClean="0"/>
              <a:t>8</a:t>
            </a:fld>
            <a:endParaRPr lang="en-US"/>
          </a:p>
        </p:txBody>
      </p:sp>
    </p:spTree>
    <p:extLst>
      <p:ext uri="{BB962C8B-B14F-4D97-AF65-F5344CB8AC3E}">
        <p14:creationId xmlns:p14="http://schemas.microsoft.com/office/powerpoint/2010/main" val="357434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3044F56-7186-A848-9C1B-64D26D10D007}" type="datetimeFigureOut">
              <a:rPr lang="en-US" smtClean="0"/>
              <a:t>12/23/2019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62435E9-28E9-A441-800C-194A76ACC0D7}"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2086042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044F56-7186-A848-9C1B-64D26D10D007}"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435E9-28E9-A441-800C-194A76ACC0D7}" type="slidenum">
              <a:rPr lang="en-US" smtClean="0"/>
              <a:t>‹#›</a:t>
            </a:fld>
            <a:endParaRPr lang="en-US"/>
          </a:p>
        </p:txBody>
      </p:sp>
    </p:spTree>
    <p:extLst>
      <p:ext uri="{BB962C8B-B14F-4D97-AF65-F5344CB8AC3E}">
        <p14:creationId xmlns:p14="http://schemas.microsoft.com/office/powerpoint/2010/main" val="2425290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044F56-7186-A848-9C1B-64D26D10D007}"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435E9-28E9-A441-800C-194A76ACC0D7}" type="slidenum">
              <a:rPr lang="en-US" smtClean="0"/>
              <a:t>‹#›</a:t>
            </a:fld>
            <a:endParaRPr lang="en-US"/>
          </a:p>
        </p:txBody>
      </p:sp>
    </p:spTree>
    <p:extLst>
      <p:ext uri="{BB962C8B-B14F-4D97-AF65-F5344CB8AC3E}">
        <p14:creationId xmlns:p14="http://schemas.microsoft.com/office/powerpoint/2010/main" val="271059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044F56-7186-A848-9C1B-64D26D10D007}"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435E9-28E9-A441-800C-194A76ACC0D7}" type="slidenum">
              <a:rPr lang="en-US" smtClean="0"/>
              <a:t>‹#›</a:t>
            </a:fld>
            <a:endParaRPr lang="en-US"/>
          </a:p>
        </p:txBody>
      </p:sp>
    </p:spTree>
    <p:extLst>
      <p:ext uri="{BB962C8B-B14F-4D97-AF65-F5344CB8AC3E}">
        <p14:creationId xmlns:p14="http://schemas.microsoft.com/office/powerpoint/2010/main" val="866883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3044F56-7186-A848-9C1B-64D26D10D007}" type="datetimeFigureOut">
              <a:rPr lang="en-US" smtClean="0"/>
              <a:t>12/23/2019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62435E9-28E9-A441-800C-194A76ACC0D7}"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704330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044F56-7186-A848-9C1B-64D26D10D007}" type="datetimeFigureOut">
              <a:rPr lang="en-US" smtClean="0"/>
              <a:t>12/23/2019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2435E9-28E9-A441-800C-194A76ACC0D7}" type="slidenum">
              <a:rPr lang="en-US" smtClean="0"/>
              <a:t>‹#›</a:t>
            </a:fld>
            <a:endParaRPr lang="en-US"/>
          </a:p>
        </p:txBody>
      </p:sp>
    </p:spTree>
    <p:extLst>
      <p:ext uri="{BB962C8B-B14F-4D97-AF65-F5344CB8AC3E}">
        <p14:creationId xmlns:p14="http://schemas.microsoft.com/office/powerpoint/2010/main" val="2506247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044F56-7186-A848-9C1B-64D26D10D007}" type="datetimeFigureOut">
              <a:rPr lang="en-US" smtClean="0"/>
              <a:t>12/23/2019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2435E9-28E9-A441-800C-194A76ACC0D7}" type="slidenum">
              <a:rPr lang="en-US" smtClean="0"/>
              <a:t>‹#›</a:t>
            </a:fld>
            <a:endParaRPr lang="en-US"/>
          </a:p>
        </p:txBody>
      </p:sp>
    </p:spTree>
    <p:extLst>
      <p:ext uri="{BB962C8B-B14F-4D97-AF65-F5344CB8AC3E}">
        <p14:creationId xmlns:p14="http://schemas.microsoft.com/office/powerpoint/2010/main" val="222304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044F56-7186-A848-9C1B-64D26D10D007}" type="datetimeFigureOut">
              <a:rPr lang="en-US" smtClean="0"/>
              <a:t>12/23/2019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2435E9-28E9-A441-800C-194A76ACC0D7}" type="slidenum">
              <a:rPr lang="en-US" smtClean="0"/>
              <a:t>‹#›</a:t>
            </a:fld>
            <a:endParaRPr lang="en-US"/>
          </a:p>
        </p:txBody>
      </p:sp>
    </p:spTree>
    <p:extLst>
      <p:ext uri="{BB962C8B-B14F-4D97-AF65-F5344CB8AC3E}">
        <p14:creationId xmlns:p14="http://schemas.microsoft.com/office/powerpoint/2010/main" val="2611140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44F56-7186-A848-9C1B-64D26D10D007}" type="datetimeFigureOut">
              <a:rPr lang="en-US" smtClean="0"/>
              <a:t>12/23/2019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2435E9-28E9-A441-800C-194A76ACC0D7}" type="slidenum">
              <a:rPr lang="en-US" smtClean="0"/>
              <a:t>‹#›</a:t>
            </a:fld>
            <a:endParaRPr lang="en-US"/>
          </a:p>
        </p:txBody>
      </p:sp>
    </p:spTree>
    <p:extLst>
      <p:ext uri="{BB962C8B-B14F-4D97-AF65-F5344CB8AC3E}">
        <p14:creationId xmlns:p14="http://schemas.microsoft.com/office/powerpoint/2010/main" val="2559186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3044F56-7186-A848-9C1B-64D26D10D007}" type="datetimeFigureOut">
              <a:rPr lang="en-US" smtClean="0"/>
              <a:t>12/23/2019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62435E9-28E9-A441-800C-194A76ACC0D7}"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48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3044F56-7186-A848-9C1B-64D26D10D007}" type="datetimeFigureOut">
              <a:rPr lang="en-US" smtClean="0"/>
              <a:t>12/23/2019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62435E9-28E9-A441-800C-194A76ACC0D7}"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868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3044F56-7186-A848-9C1B-64D26D10D007}" type="datetimeFigureOut">
              <a:rPr lang="en-US" smtClean="0"/>
              <a:t>12/23/2019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62435E9-28E9-A441-800C-194A76ACC0D7}"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76492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hyperlink" Target="https://scratch.mit.edu/projects/351295957/" TargetMode="External"/><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0A23-56EE-2540-BD57-70A014BAE4F7}"/>
              </a:ext>
            </a:extLst>
          </p:cNvPr>
          <p:cNvSpPr>
            <a:spLocks noGrp="1"/>
          </p:cNvSpPr>
          <p:nvPr>
            <p:ph type="ctrTitle"/>
          </p:nvPr>
        </p:nvSpPr>
        <p:spPr>
          <a:xfrm>
            <a:off x="2300223" y="1140754"/>
            <a:ext cx="7514840" cy="2098226"/>
          </a:xfrm>
        </p:spPr>
        <p:txBody>
          <a:bodyPr/>
          <a:lstStyle/>
          <a:p>
            <a:pPr algn="l"/>
            <a:r>
              <a:rPr lang="en-US" dirty="0"/>
              <a:t>TILING FOR TOTS</a:t>
            </a:r>
          </a:p>
        </p:txBody>
      </p:sp>
      <p:sp>
        <p:nvSpPr>
          <p:cNvPr id="3" name="Subtitle 2">
            <a:extLst>
              <a:ext uri="{FF2B5EF4-FFF2-40B4-BE49-F238E27FC236}">
                <a16:creationId xmlns:a16="http://schemas.microsoft.com/office/drawing/2014/main" id="{ADB2876B-82AE-BC4D-9505-C8054293CE44}"/>
              </a:ext>
            </a:extLst>
          </p:cNvPr>
          <p:cNvSpPr>
            <a:spLocks noGrp="1"/>
          </p:cNvSpPr>
          <p:nvPr>
            <p:ph type="subTitle" idx="1"/>
          </p:nvPr>
        </p:nvSpPr>
        <p:spPr>
          <a:xfrm>
            <a:off x="2300222" y="3238980"/>
            <a:ext cx="7514840" cy="1917220"/>
          </a:xfrm>
        </p:spPr>
        <p:txBody>
          <a:bodyPr>
            <a:normAutofit/>
          </a:bodyPr>
          <a:lstStyle/>
          <a:p>
            <a:pPr algn="l"/>
            <a:r>
              <a:rPr lang="en-US" sz="2600" i="1" dirty="0"/>
              <a:t>A Study &amp; Application </a:t>
            </a:r>
            <a:r>
              <a:rPr lang="en-US" sz="2600" i="1"/>
              <a:t>of Golomb’s </a:t>
            </a:r>
            <a:r>
              <a:rPr lang="en-US" sz="2600" i="1" dirty="0"/>
              <a:t>Tromino Theorem</a:t>
            </a:r>
          </a:p>
          <a:p>
            <a:pPr algn="l"/>
            <a:r>
              <a:rPr lang="en-US" sz="2600" dirty="0"/>
              <a:t>Javid Fathi</a:t>
            </a:r>
          </a:p>
          <a:p>
            <a:pPr algn="l"/>
            <a:r>
              <a:rPr lang="en-US" sz="2600" dirty="0"/>
              <a:t>December 23, 2019</a:t>
            </a:r>
          </a:p>
          <a:p>
            <a:pPr algn="l"/>
            <a:r>
              <a:rPr lang="en-US" sz="2600" dirty="0"/>
              <a:t>CS-315-001: Honors Algorithms</a:t>
            </a:r>
          </a:p>
          <a:p>
            <a:pPr algn="l"/>
            <a:endParaRPr lang="en-US" sz="2800" dirty="0"/>
          </a:p>
          <a:p>
            <a:pPr algn="l"/>
            <a:endParaRPr lang="en-US" sz="2600" i="1" dirty="0"/>
          </a:p>
        </p:txBody>
      </p:sp>
    </p:spTree>
    <p:extLst>
      <p:ext uri="{BB962C8B-B14F-4D97-AF65-F5344CB8AC3E}">
        <p14:creationId xmlns:p14="http://schemas.microsoft.com/office/powerpoint/2010/main" val="27274402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0236-4719-D045-AAE2-42A03FC9E7B5}"/>
              </a:ext>
            </a:extLst>
          </p:cNvPr>
          <p:cNvSpPr>
            <a:spLocks noGrp="1"/>
          </p:cNvSpPr>
          <p:nvPr>
            <p:ph type="title"/>
          </p:nvPr>
        </p:nvSpPr>
        <p:spPr/>
        <p:txBody>
          <a:bodyPr>
            <a:normAutofit/>
          </a:bodyPr>
          <a:lstStyle/>
          <a:p>
            <a:r>
              <a:rPr lang="en-US" sz="4000" dirty="0"/>
              <a:t>Abstract</a:t>
            </a:r>
          </a:p>
        </p:txBody>
      </p:sp>
      <p:sp>
        <p:nvSpPr>
          <p:cNvPr id="3" name="Content Placeholder 2">
            <a:extLst>
              <a:ext uri="{FF2B5EF4-FFF2-40B4-BE49-F238E27FC236}">
                <a16:creationId xmlns:a16="http://schemas.microsoft.com/office/drawing/2014/main" id="{4F58E5E3-5D7C-ED47-B1B5-E93F4813C6C7}"/>
              </a:ext>
            </a:extLst>
          </p:cNvPr>
          <p:cNvSpPr>
            <a:spLocks noGrp="1"/>
          </p:cNvSpPr>
          <p:nvPr>
            <p:ph idx="1"/>
          </p:nvPr>
        </p:nvSpPr>
        <p:spPr/>
        <p:txBody>
          <a:bodyPr/>
          <a:lstStyle/>
          <a:p>
            <a:r>
              <a:rPr lang="en-US" dirty="0"/>
              <a:t>In the mid-1950's, Harvard undergraduate Samuel Golomb published a theorem on tiling with trominoes. </a:t>
            </a:r>
          </a:p>
          <a:p>
            <a:r>
              <a:rPr lang="en-US" dirty="0"/>
              <a:t>In short, a square board of any size - made up of 2</a:t>
            </a:r>
            <a:r>
              <a:rPr lang="en-US" baseline="30000" dirty="0"/>
              <a:t>n</a:t>
            </a:r>
            <a:r>
              <a:rPr lang="en-US" dirty="0"/>
              <a:t> by 2</a:t>
            </a:r>
            <a:r>
              <a:rPr lang="en-US" baseline="30000" dirty="0"/>
              <a:t>n</a:t>
            </a:r>
            <a:r>
              <a:rPr lang="en-US" dirty="0"/>
              <a:t> tiles - can be filled with unit-sized L-shaped blocks, so long as one square unit tile was removed.</a:t>
            </a:r>
          </a:p>
          <a:p>
            <a:r>
              <a:rPr lang="en-US" dirty="0"/>
              <a:t>In addition to an educational companion software, this project develops/demonstrates:</a:t>
            </a:r>
          </a:p>
          <a:p>
            <a:pPr lvl="1"/>
            <a:r>
              <a:rPr lang="en-US" dirty="0"/>
              <a:t>Inductive and algebraic proofs for the Tromino Theorem;</a:t>
            </a:r>
          </a:p>
          <a:p>
            <a:pPr lvl="1"/>
            <a:r>
              <a:rPr lang="en-US" dirty="0"/>
              <a:t>Educational and theoretical applications of the Tromino Theorem;</a:t>
            </a:r>
          </a:p>
          <a:p>
            <a:pPr lvl="1"/>
            <a:r>
              <a:rPr lang="en-US" dirty="0"/>
              <a:t>Ways to introduce prospective computer scientists and engineers to algorithmic programming and problem-solving.</a:t>
            </a:r>
            <a:endParaRPr lang="en-US" b="1" dirty="0"/>
          </a:p>
        </p:txBody>
      </p:sp>
      <p:pic>
        <p:nvPicPr>
          <p:cNvPr id="6" name="Picture 5" descr="A person wearing a suit and tie smiling at the camera&#10;&#10;Description automatically generated">
            <a:extLst>
              <a:ext uri="{FF2B5EF4-FFF2-40B4-BE49-F238E27FC236}">
                <a16:creationId xmlns:a16="http://schemas.microsoft.com/office/drawing/2014/main" id="{087D2C9A-FCFF-4ED2-8D48-B4300843522A}"/>
              </a:ext>
            </a:extLst>
          </p:cNvPr>
          <p:cNvPicPr>
            <a:picLocks noChangeAspect="1"/>
          </p:cNvPicPr>
          <p:nvPr/>
        </p:nvPicPr>
        <p:blipFill>
          <a:blip r:embed="rId3"/>
          <a:stretch>
            <a:fillRect/>
          </a:stretch>
        </p:blipFill>
        <p:spPr>
          <a:xfrm>
            <a:off x="10009413" y="3868510"/>
            <a:ext cx="2095500" cy="2924175"/>
          </a:xfrm>
          <a:prstGeom prst="rect">
            <a:avLst/>
          </a:prstGeom>
          <a:ln w="76200">
            <a:solidFill>
              <a:srgbClr val="242852"/>
            </a:solidFill>
          </a:ln>
        </p:spPr>
      </p:pic>
    </p:spTree>
    <p:extLst>
      <p:ext uri="{BB962C8B-B14F-4D97-AF65-F5344CB8AC3E}">
        <p14:creationId xmlns:p14="http://schemas.microsoft.com/office/powerpoint/2010/main" val="204854637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0236-4719-D045-AAE2-42A03FC9E7B5}"/>
              </a:ext>
            </a:extLst>
          </p:cNvPr>
          <p:cNvSpPr>
            <a:spLocks noGrp="1"/>
          </p:cNvSpPr>
          <p:nvPr>
            <p:ph type="title"/>
          </p:nvPr>
        </p:nvSpPr>
        <p:spPr/>
        <p:txBody>
          <a:bodyPr>
            <a:normAutofit/>
          </a:bodyPr>
          <a:lstStyle/>
          <a:p>
            <a:r>
              <a:rPr lang="en-US" sz="4000" dirty="0"/>
              <a:t>Problem Statement</a:t>
            </a:r>
          </a:p>
        </p:txBody>
      </p:sp>
      <p:sp>
        <p:nvSpPr>
          <p:cNvPr id="3" name="Content Placeholder 2">
            <a:extLst>
              <a:ext uri="{FF2B5EF4-FFF2-40B4-BE49-F238E27FC236}">
                <a16:creationId xmlns:a16="http://schemas.microsoft.com/office/drawing/2014/main" id="{4F58E5E3-5D7C-ED47-B1B5-E93F4813C6C7}"/>
              </a:ext>
            </a:extLst>
          </p:cNvPr>
          <p:cNvSpPr>
            <a:spLocks noGrp="1"/>
          </p:cNvSpPr>
          <p:nvPr>
            <p:ph idx="1"/>
          </p:nvPr>
        </p:nvSpPr>
        <p:spPr>
          <a:xfrm>
            <a:off x="1371599" y="2286000"/>
            <a:ext cx="10162515" cy="3581400"/>
          </a:xfrm>
        </p:spPr>
        <p:txBody>
          <a:bodyPr/>
          <a:lstStyle/>
          <a:p>
            <a:pPr marL="0" indent="0">
              <a:buNone/>
            </a:pPr>
            <a:r>
              <a:rPr lang="en-US" dirty="0">
                <a:latin typeface="Aharoni" panose="02010803020104030203" pitchFamily="2" charset="-79"/>
                <a:cs typeface="Aharoni" panose="02010803020104030203" pitchFamily="2" charset="-79"/>
              </a:rPr>
              <a:t>GIVEN </a:t>
            </a:r>
            <a:r>
              <a:rPr lang="en-US" dirty="0"/>
              <a:t>a square board of any size and composed entirely of square unit tiles, </a:t>
            </a:r>
          </a:p>
          <a:p>
            <a:pPr marL="530352" lvl="1" indent="0">
              <a:buNone/>
            </a:pPr>
            <a:r>
              <a:rPr lang="en-US" b="1" i="0" dirty="0">
                <a:latin typeface="Aharoni" panose="020B0604020202020204" pitchFamily="2" charset="-79"/>
                <a:cs typeface="Aharoni" panose="020B0604020202020204" pitchFamily="2" charset="-79"/>
              </a:rPr>
              <a:t>PROVE</a:t>
            </a:r>
            <a:r>
              <a:rPr lang="en-US" i="0" dirty="0"/>
              <a:t> that the board can be filled with “L-shaped” blocks of tiles, called trominoes</a:t>
            </a:r>
            <a:r>
              <a:rPr lang="en-US" dirty="0"/>
              <a:t>,</a:t>
            </a:r>
            <a:endParaRPr lang="en-US" i="0" dirty="0"/>
          </a:p>
          <a:p>
            <a:pPr marL="530352" lvl="1" indent="0">
              <a:buNone/>
            </a:pPr>
            <a:r>
              <a:rPr lang="en-US" b="1" i="0" dirty="0">
                <a:latin typeface="Aharoni" panose="02010803020104030203" pitchFamily="2" charset="-79"/>
                <a:cs typeface="Aharoni" panose="02010803020104030203" pitchFamily="2" charset="-79"/>
              </a:rPr>
              <a:t>SO LONG AS</a:t>
            </a:r>
            <a:r>
              <a:rPr lang="en-US" i="0" dirty="0">
                <a:latin typeface="Aharoni" panose="02010803020104030203" pitchFamily="2" charset="-79"/>
                <a:cs typeface="Aharoni" panose="02010803020104030203" pitchFamily="2" charset="-79"/>
              </a:rPr>
              <a:t> </a:t>
            </a:r>
            <a:r>
              <a:rPr lang="en-US" i="0" dirty="0"/>
              <a:t>one square unit tile is filled or removed from the board.</a:t>
            </a:r>
            <a:endParaRPr lang="en-US" b="1" i="0" dirty="0">
              <a:latin typeface="Aharoni" panose="02010803020104030203" pitchFamily="2" charset="-79"/>
              <a:cs typeface="Aharoni" panose="02010803020104030203" pitchFamily="2" charset="-79"/>
            </a:endParaRPr>
          </a:p>
        </p:txBody>
      </p:sp>
      <p:pic>
        <p:nvPicPr>
          <p:cNvPr id="14" name="Picture 13" descr="A screen shot of a window&#10;&#10;Description automatically generated">
            <a:extLst>
              <a:ext uri="{FF2B5EF4-FFF2-40B4-BE49-F238E27FC236}">
                <a16:creationId xmlns:a16="http://schemas.microsoft.com/office/drawing/2014/main" id="{CDD1C4B7-903C-4504-A501-BA9BA5314220}"/>
              </a:ext>
            </a:extLst>
          </p:cNvPr>
          <p:cNvPicPr>
            <a:picLocks noChangeAspect="1"/>
          </p:cNvPicPr>
          <p:nvPr/>
        </p:nvPicPr>
        <p:blipFill>
          <a:blip r:embed="rId2"/>
          <a:stretch>
            <a:fillRect/>
          </a:stretch>
        </p:blipFill>
        <p:spPr>
          <a:xfrm>
            <a:off x="8621232" y="3725667"/>
            <a:ext cx="2554445" cy="2554445"/>
          </a:xfrm>
          <a:prstGeom prst="rect">
            <a:avLst/>
          </a:prstGeom>
        </p:spPr>
      </p:pic>
      <p:sp>
        <p:nvSpPr>
          <p:cNvPr id="17" name="Rectangle 16">
            <a:extLst>
              <a:ext uri="{FF2B5EF4-FFF2-40B4-BE49-F238E27FC236}">
                <a16:creationId xmlns:a16="http://schemas.microsoft.com/office/drawing/2014/main" id="{A5337606-7A34-4BE0-A864-DFFA6AB066C1}"/>
              </a:ext>
            </a:extLst>
          </p:cNvPr>
          <p:cNvSpPr/>
          <p:nvPr/>
        </p:nvSpPr>
        <p:spPr>
          <a:xfrm>
            <a:off x="9896141" y="3669885"/>
            <a:ext cx="1507401" cy="1335386"/>
          </a:xfrm>
          <a:prstGeom prst="rect">
            <a:avLst/>
          </a:prstGeom>
          <a:solidFill>
            <a:srgbClr val="ACC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building, sitting, window, door&#10;&#10;Description automatically generated">
            <a:extLst>
              <a:ext uri="{FF2B5EF4-FFF2-40B4-BE49-F238E27FC236}">
                <a16:creationId xmlns:a16="http://schemas.microsoft.com/office/drawing/2014/main" id="{C0E8894D-C0B1-4B09-B3AB-E5C143DAEE92}"/>
              </a:ext>
            </a:extLst>
          </p:cNvPr>
          <p:cNvPicPr>
            <a:picLocks noChangeAspect="1"/>
          </p:cNvPicPr>
          <p:nvPr/>
        </p:nvPicPr>
        <p:blipFill>
          <a:blip r:embed="rId3"/>
          <a:stretch>
            <a:fillRect/>
          </a:stretch>
        </p:blipFill>
        <p:spPr>
          <a:xfrm>
            <a:off x="6096000" y="3766396"/>
            <a:ext cx="2475191" cy="2475191"/>
          </a:xfrm>
          <a:prstGeom prst="rect">
            <a:avLst/>
          </a:prstGeom>
        </p:spPr>
      </p:pic>
      <p:sp>
        <p:nvSpPr>
          <p:cNvPr id="18" name="TextBox 17">
            <a:extLst>
              <a:ext uri="{FF2B5EF4-FFF2-40B4-BE49-F238E27FC236}">
                <a16:creationId xmlns:a16="http://schemas.microsoft.com/office/drawing/2014/main" id="{2A404211-8B6B-4B22-BC56-49381B651DAE}"/>
              </a:ext>
            </a:extLst>
          </p:cNvPr>
          <p:cNvSpPr txBox="1"/>
          <p:nvPr/>
        </p:nvSpPr>
        <p:spPr>
          <a:xfrm>
            <a:off x="5106474" y="4297071"/>
            <a:ext cx="3097368" cy="1323439"/>
          </a:xfrm>
          <a:prstGeom prst="rect">
            <a:avLst/>
          </a:prstGeom>
          <a:noFill/>
        </p:spPr>
        <p:txBody>
          <a:bodyPr wrap="square" rtlCol="0">
            <a:spAutoFit/>
          </a:bodyPr>
          <a:lstStyle/>
          <a:p>
            <a:r>
              <a:rPr lang="en-US" sz="2000" i="1" dirty="0"/>
              <a:t>This animation has already demonstrated Step One of the inductive proof.     (We’ll return to this soon.)</a:t>
            </a:r>
          </a:p>
        </p:txBody>
      </p:sp>
    </p:spTree>
    <p:extLst>
      <p:ext uri="{BB962C8B-B14F-4D97-AF65-F5344CB8AC3E}">
        <p14:creationId xmlns:p14="http://schemas.microsoft.com/office/powerpoint/2010/main" val="1093011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16" presetClass="entr" presetSubtype="37" fill="hold"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barn(outVertical)">
                                      <p:cBhvr>
                                        <p:cTn id="10" dur="6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90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par>
                                <p:cTn id="24" presetID="14" presetClass="entr" presetSubtype="10" fill="hold" grpId="0" nodeType="with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1100"/>
                                        <p:tgtEl>
                                          <p:spTgt spid="17"/>
                                        </p:tgtEl>
                                      </p:cBhvr>
                                    </p:animEffect>
                                  </p:childTnLst>
                                </p:cTn>
                              </p:par>
                              <p:par>
                                <p:cTn id="27" presetID="63" presetClass="path" presetSubtype="0" accel="50000" decel="50000" fill="hold" nodeType="withEffect">
                                  <p:stCondLst>
                                    <p:cond delay="2500"/>
                                  </p:stCondLst>
                                  <p:childTnLst>
                                    <p:animMotion origin="layout" path="M -0.03659 3.7037E-7 L 0.21341 3.7037E-7 " pathEditMode="relative" rAng="0" ptsTypes="AA">
                                      <p:cBhvr>
                                        <p:cTn id="28" dur="2000" fill="hold"/>
                                        <p:tgtEl>
                                          <p:spTgt spid="16"/>
                                        </p:tgtEl>
                                        <p:attrNameLst>
                                          <p:attrName>ppt_x</p:attrName>
                                          <p:attrName>ppt_y</p:attrName>
                                        </p:attrNameLst>
                                      </p:cBhvr>
                                      <p:rCtr x="12500" y="0"/>
                                    </p:animMotion>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0236-4719-D045-AAE2-42A03FC9E7B5}"/>
              </a:ext>
            </a:extLst>
          </p:cNvPr>
          <p:cNvSpPr>
            <a:spLocks noGrp="1"/>
          </p:cNvSpPr>
          <p:nvPr>
            <p:ph type="title"/>
          </p:nvPr>
        </p:nvSpPr>
        <p:spPr/>
        <p:txBody>
          <a:bodyPr>
            <a:normAutofit/>
          </a:bodyPr>
          <a:lstStyle/>
          <a:p>
            <a:r>
              <a:rPr lang="en-US" sz="4000" dirty="0"/>
              <a:t>Importance of Golomb’s Tromino Theorem</a:t>
            </a:r>
          </a:p>
        </p:txBody>
      </p:sp>
      <p:sp>
        <p:nvSpPr>
          <p:cNvPr id="3" name="Content Placeholder 2">
            <a:extLst>
              <a:ext uri="{FF2B5EF4-FFF2-40B4-BE49-F238E27FC236}">
                <a16:creationId xmlns:a16="http://schemas.microsoft.com/office/drawing/2014/main" id="{4F58E5E3-5D7C-ED47-B1B5-E93F4813C6C7}"/>
              </a:ext>
            </a:extLst>
          </p:cNvPr>
          <p:cNvSpPr>
            <a:spLocks noGrp="1"/>
          </p:cNvSpPr>
          <p:nvPr>
            <p:ph idx="1"/>
          </p:nvPr>
        </p:nvSpPr>
        <p:spPr>
          <a:xfrm>
            <a:off x="1371599" y="1707662"/>
            <a:ext cx="10099343" cy="4656918"/>
          </a:xfrm>
        </p:spPr>
        <p:txBody>
          <a:bodyPr>
            <a:normAutofit/>
          </a:bodyPr>
          <a:lstStyle/>
          <a:p>
            <a:r>
              <a:rPr lang="en-US" sz="2300" dirty="0"/>
              <a:t>Golomb defined trominoes as a type of ‘polyomino:’</a:t>
            </a:r>
          </a:p>
          <a:p>
            <a:pPr lvl="1"/>
            <a:r>
              <a:rPr lang="en-US" sz="2300" dirty="0"/>
              <a:t>Composed of some natural integer number of contiguous, square unit blocks 	(i.e.: three);</a:t>
            </a:r>
          </a:p>
          <a:p>
            <a:pPr lvl="1"/>
            <a:r>
              <a:rPr lang="en-US" sz="2300" dirty="0"/>
              <a:t>And generally composed without empty blocks (or holes) inside of the object.</a:t>
            </a:r>
          </a:p>
          <a:p>
            <a:r>
              <a:rPr lang="en-US" sz="2300" dirty="0"/>
              <a:t>Familiarity with the Tromino Theorem is considered essential to understanding any other algorithm in the field of graph theory.</a:t>
            </a:r>
          </a:p>
          <a:p>
            <a:r>
              <a:rPr lang="en-US" sz="2300" dirty="0"/>
              <a:t>The Tromino Theorem is considered an excellent tool to introduce future engineers to algorithmic problem-solving skills and the principles of </a:t>
            </a:r>
            <a:r>
              <a:rPr lang="en-US" sz="2300" u="sng" dirty="0"/>
              <a:t>invariant-based programming</a:t>
            </a:r>
            <a:r>
              <a:rPr lang="en-US" sz="2300" dirty="0"/>
              <a:t>.</a:t>
            </a:r>
          </a:p>
          <a:p>
            <a:pPr lvl="1"/>
            <a:r>
              <a:rPr lang="en-US" sz="2300" dirty="0"/>
              <a:t>Bridges the gap between purely visual and purely algorithmic problem-solving.</a:t>
            </a:r>
          </a:p>
        </p:txBody>
      </p:sp>
    </p:spTree>
    <p:extLst>
      <p:ext uri="{BB962C8B-B14F-4D97-AF65-F5344CB8AC3E}">
        <p14:creationId xmlns:p14="http://schemas.microsoft.com/office/powerpoint/2010/main" val="162161733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0236-4719-D045-AAE2-42A03FC9E7B5}"/>
              </a:ext>
            </a:extLst>
          </p:cNvPr>
          <p:cNvSpPr>
            <a:spLocks noGrp="1"/>
          </p:cNvSpPr>
          <p:nvPr>
            <p:ph type="title"/>
          </p:nvPr>
        </p:nvSpPr>
        <p:spPr/>
        <p:txBody>
          <a:bodyPr>
            <a:normAutofit/>
          </a:bodyPr>
          <a:lstStyle/>
          <a:p>
            <a:r>
              <a:rPr lang="en-US" sz="4000" dirty="0"/>
              <a:t>Demonstration of the Tromino Theorem</a:t>
            </a:r>
          </a:p>
        </p:txBody>
      </p:sp>
      <p:sp>
        <p:nvSpPr>
          <p:cNvPr id="3" name="Content Placeholder 2">
            <a:extLst>
              <a:ext uri="{FF2B5EF4-FFF2-40B4-BE49-F238E27FC236}">
                <a16:creationId xmlns:a16="http://schemas.microsoft.com/office/drawing/2014/main" id="{4F58E5E3-5D7C-ED47-B1B5-E93F4813C6C7}"/>
              </a:ext>
            </a:extLst>
          </p:cNvPr>
          <p:cNvSpPr>
            <a:spLocks noGrp="1"/>
          </p:cNvSpPr>
          <p:nvPr>
            <p:ph idx="1"/>
          </p:nvPr>
        </p:nvSpPr>
        <p:spPr>
          <a:xfrm>
            <a:off x="1371600" y="1638299"/>
            <a:ext cx="5371106" cy="4635280"/>
          </a:xfrm>
        </p:spPr>
        <p:txBody>
          <a:bodyPr>
            <a:normAutofit/>
          </a:bodyPr>
          <a:lstStyle/>
          <a:p>
            <a:r>
              <a:rPr lang="en-US" dirty="0"/>
              <a:t>Let’s use an inductive algorithm to understand why Dr. Golomb’s Tromino Theorem holds true on a square board of any size.</a:t>
            </a:r>
          </a:p>
          <a:p>
            <a:r>
              <a:rPr lang="en-US" dirty="0"/>
              <a:t>We’ll call these Boards A &amp; B, respectively.</a:t>
            </a:r>
          </a:p>
          <a:p>
            <a:r>
              <a:rPr lang="en-US" dirty="0"/>
              <a:t>We start by filling in a single tile on both boards. This removes the tile from play for the duration of either algorithm.</a:t>
            </a:r>
          </a:p>
          <a:p>
            <a:r>
              <a:rPr lang="en-US" dirty="0"/>
              <a:t>We’ll solve Board A first. It clearly needs only one right tromino.</a:t>
            </a:r>
          </a:p>
          <a:p>
            <a:r>
              <a:rPr lang="en-US" dirty="0"/>
              <a:t>Now we’ll partially solve for Board B. See if you can identify the inductive algorithm being used.</a:t>
            </a:r>
          </a:p>
          <a:p>
            <a:endParaRPr lang="en-US" dirty="0"/>
          </a:p>
          <a:p>
            <a:endParaRPr lang="en-US" dirty="0"/>
          </a:p>
        </p:txBody>
      </p:sp>
      <p:pic>
        <p:nvPicPr>
          <p:cNvPr id="22" name="Picture 21" descr="A screen shot of a building&#10;&#10;Description automatically generated">
            <a:extLst>
              <a:ext uri="{FF2B5EF4-FFF2-40B4-BE49-F238E27FC236}">
                <a16:creationId xmlns:a16="http://schemas.microsoft.com/office/drawing/2014/main" id="{4FA97827-D0BA-43E1-BDAC-9354D4D212E9}"/>
              </a:ext>
            </a:extLst>
          </p:cNvPr>
          <p:cNvPicPr>
            <a:picLocks noChangeAspect="1"/>
          </p:cNvPicPr>
          <p:nvPr/>
        </p:nvPicPr>
        <p:blipFill>
          <a:blip r:embed="rId3"/>
          <a:stretch>
            <a:fillRect/>
          </a:stretch>
        </p:blipFill>
        <p:spPr>
          <a:xfrm>
            <a:off x="8641233" y="3233673"/>
            <a:ext cx="2944623" cy="2938527"/>
          </a:xfrm>
          <a:prstGeom prst="rect">
            <a:avLst/>
          </a:prstGeom>
        </p:spPr>
      </p:pic>
      <p:pic>
        <p:nvPicPr>
          <p:cNvPr id="24" name="Picture 23" descr="A screen shot of a building&#10;&#10;Description automatically generated">
            <a:extLst>
              <a:ext uri="{FF2B5EF4-FFF2-40B4-BE49-F238E27FC236}">
                <a16:creationId xmlns:a16="http://schemas.microsoft.com/office/drawing/2014/main" id="{44EAC3D0-04DF-4243-9ECA-81308176E97F}"/>
              </a:ext>
            </a:extLst>
          </p:cNvPr>
          <p:cNvPicPr>
            <a:picLocks noChangeAspect="1"/>
          </p:cNvPicPr>
          <p:nvPr/>
        </p:nvPicPr>
        <p:blipFill>
          <a:blip r:embed="rId4"/>
          <a:stretch>
            <a:fillRect/>
          </a:stretch>
        </p:blipFill>
        <p:spPr>
          <a:xfrm>
            <a:off x="8641233" y="3233673"/>
            <a:ext cx="2944623" cy="2938527"/>
          </a:xfrm>
          <a:prstGeom prst="rect">
            <a:avLst/>
          </a:prstGeom>
        </p:spPr>
      </p:pic>
      <p:pic>
        <p:nvPicPr>
          <p:cNvPr id="20" name="Picture 19" descr="A screen shot of a window&#10;&#10;Description automatically generated">
            <a:extLst>
              <a:ext uri="{FF2B5EF4-FFF2-40B4-BE49-F238E27FC236}">
                <a16:creationId xmlns:a16="http://schemas.microsoft.com/office/drawing/2014/main" id="{A4FF16F1-B6F9-453F-A834-0E55B83DCBF7}"/>
              </a:ext>
            </a:extLst>
          </p:cNvPr>
          <p:cNvPicPr>
            <a:picLocks noChangeAspect="1"/>
          </p:cNvPicPr>
          <p:nvPr/>
        </p:nvPicPr>
        <p:blipFill>
          <a:blip r:embed="rId5"/>
          <a:stretch>
            <a:fillRect/>
          </a:stretch>
        </p:blipFill>
        <p:spPr>
          <a:xfrm>
            <a:off x="7132095" y="5407071"/>
            <a:ext cx="768163" cy="768163"/>
          </a:xfrm>
          <a:prstGeom prst="rect">
            <a:avLst/>
          </a:prstGeom>
        </p:spPr>
      </p:pic>
      <p:pic>
        <p:nvPicPr>
          <p:cNvPr id="18" name="Picture 17" descr="A close up of a screen&#10;&#10;Description automatically generated">
            <a:extLst>
              <a:ext uri="{FF2B5EF4-FFF2-40B4-BE49-F238E27FC236}">
                <a16:creationId xmlns:a16="http://schemas.microsoft.com/office/drawing/2014/main" id="{29A90DBB-9B52-4E5F-A4F9-4A2D9DD5BCF7}"/>
              </a:ext>
            </a:extLst>
          </p:cNvPr>
          <p:cNvPicPr>
            <a:picLocks noChangeAspect="1"/>
          </p:cNvPicPr>
          <p:nvPr/>
        </p:nvPicPr>
        <p:blipFill>
          <a:blip r:embed="rId6"/>
          <a:stretch>
            <a:fillRect/>
          </a:stretch>
        </p:blipFill>
        <p:spPr>
          <a:xfrm>
            <a:off x="7132096" y="5407071"/>
            <a:ext cx="768163" cy="768163"/>
          </a:xfrm>
          <a:prstGeom prst="rect">
            <a:avLst/>
          </a:prstGeom>
        </p:spPr>
      </p:pic>
      <p:sp>
        <p:nvSpPr>
          <p:cNvPr id="25" name="TextBox 24">
            <a:extLst>
              <a:ext uri="{FF2B5EF4-FFF2-40B4-BE49-F238E27FC236}">
                <a16:creationId xmlns:a16="http://schemas.microsoft.com/office/drawing/2014/main" id="{385EDC05-66C6-434A-9BDB-13DB5B3B4398}"/>
              </a:ext>
            </a:extLst>
          </p:cNvPr>
          <p:cNvSpPr txBox="1"/>
          <p:nvPr/>
        </p:nvSpPr>
        <p:spPr>
          <a:xfrm>
            <a:off x="7900259" y="6273579"/>
            <a:ext cx="348172"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A</a:t>
            </a:r>
          </a:p>
        </p:txBody>
      </p:sp>
      <p:sp>
        <p:nvSpPr>
          <p:cNvPr id="26" name="TextBox 25">
            <a:extLst>
              <a:ext uri="{FF2B5EF4-FFF2-40B4-BE49-F238E27FC236}">
                <a16:creationId xmlns:a16="http://schemas.microsoft.com/office/drawing/2014/main" id="{AB4A01DE-CA26-4C43-AD22-3EE96CD368E2}"/>
              </a:ext>
            </a:extLst>
          </p:cNvPr>
          <p:cNvSpPr txBox="1"/>
          <p:nvPr/>
        </p:nvSpPr>
        <p:spPr>
          <a:xfrm>
            <a:off x="11585856" y="6273579"/>
            <a:ext cx="327334" cy="369332"/>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B</a:t>
            </a:r>
          </a:p>
        </p:txBody>
      </p:sp>
      <p:pic>
        <p:nvPicPr>
          <p:cNvPr id="65" name="Picture 64" descr="A screen shot of a building&#10;&#10;Description automatically generated">
            <a:extLst>
              <a:ext uri="{FF2B5EF4-FFF2-40B4-BE49-F238E27FC236}">
                <a16:creationId xmlns:a16="http://schemas.microsoft.com/office/drawing/2014/main" id="{D533D33D-D0F7-4440-A624-E6F6D509C5C5}"/>
              </a:ext>
            </a:extLst>
          </p:cNvPr>
          <p:cNvPicPr>
            <a:picLocks noChangeAspect="1"/>
          </p:cNvPicPr>
          <p:nvPr/>
        </p:nvPicPr>
        <p:blipFill>
          <a:blip r:embed="rId7"/>
          <a:stretch>
            <a:fillRect/>
          </a:stretch>
        </p:blipFill>
        <p:spPr>
          <a:xfrm>
            <a:off x="8641233" y="3224514"/>
            <a:ext cx="2956816" cy="2950720"/>
          </a:xfrm>
          <a:prstGeom prst="rect">
            <a:avLst/>
          </a:prstGeom>
        </p:spPr>
      </p:pic>
      <p:pic>
        <p:nvPicPr>
          <p:cNvPr id="67" name="Picture 66" descr="A picture containing screen, building, crossword&#10;&#10;Description automatically generated">
            <a:extLst>
              <a:ext uri="{FF2B5EF4-FFF2-40B4-BE49-F238E27FC236}">
                <a16:creationId xmlns:a16="http://schemas.microsoft.com/office/drawing/2014/main" id="{75B9F827-D622-4EC3-B4E5-6BEF6EA69F5F}"/>
              </a:ext>
            </a:extLst>
          </p:cNvPr>
          <p:cNvPicPr>
            <a:picLocks noChangeAspect="1"/>
          </p:cNvPicPr>
          <p:nvPr/>
        </p:nvPicPr>
        <p:blipFill>
          <a:blip r:embed="rId8"/>
          <a:stretch>
            <a:fillRect/>
          </a:stretch>
        </p:blipFill>
        <p:spPr>
          <a:xfrm>
            <a:off x="8641233" y="3233673"/>
            <a:ext cx="2956816" cy="2950720"/>
          </a:xfrm>
          <a:prstGeom prst="rect">
            <a:avLst/>
          </a:prstGeom>
        </p:spPr>
      </p:pic>
      <p:pic>
        <p:nvPicPr>
          <p:cNvPr id="69" name="Picture 68" descr="A screen shot of a building&#10;&#10;Description automatically generated">
            <a:extLst>
              <a:ext uri="{FF2B5EF4-FFF2-40B4-BE49-F238E27FC236}">
                <a16:creationId xmlns:a16="http://schemas.microsoft.com/office/drawing/2014/main" id="{671DBBDE-6B79-4109-B94A-BD7A8E2A4358}"/>
              </a:ext>
            </a:extLst>
          </p:cNvPr>
          <p:cNvPicPr>
            <a:picLocks noChangeAspect="1"/>
          </p:cNvPicPr>
          <p:nvPr/>
        </p:nvPicPr>
        <p:blipFill>
          <a:blip r:embed="rId9"/>
          <a:stretch>
            <a:fillRect/>
          </a:stretch>
        </p:blipFill>
        <p:spPr>
          <a:xfrm>
            <a:off x="8641233" y="3230639"/>
            <a:ext cx="2956816" cy="2950720"/>
          </a:xfrm>
          <a:prstGeom prst="rect">
            <a:avLst/>
          </a:prstGeom>
        </p:spPr>
      </p:pic>
      <p:pic>
        <p:nvPicPr>
          <p:cNvPr id="71" name="Picture 70" descr="A screen shot of a building&#10;&#10;Description automatically generated">
            <a:extLst>
              <a:ext uri="{FF2B5EF4-FFF2-40B4-BE49-F238E27FC236}">
                <a16:creationId xmlns:a16="http://schemas.microsoft.com/office/drawing/2014/main" id="{80952284-21C2-45A4-A775-EF4DBB7B5E6F}"/>
              </a:ext>
            </a:extLst>
          </p:cNvPr>
          <p:cNvPicPr>
            <a:picLocks noChangeAspect="1"/>
          </p:cNvPicPr>
          <p:nvPr/>
        </p:nvPicPr>
        <p:blipFill>
          <a:blip r:embed="rId10"/>
          <a:stretch>
            <a:fillRect/>
          </a:stretch>
        </p:blipFill>
        <p:spPr>
          <a:xfrm>
            <a:off x="8641232" y="3231875"/>
            <a:ext cx="2956816" cy="2950720"/>
          </a:xfrm>
          <a:prstGeom prst="rect">
            <a:avLst/>
          </a:prstGeom>
        </p:spPr>
      </p:pic>
      <p:pic>
        <p:nvPicPr>
          <p:cNvPr id="73" name="Picture 72" descr="A screen shot of a building&#10;&#10;Description automatically generated">
            <a:extLst>
              <a:ext uri="{FF2B5EF4-FFF2-40B4-BE49-F238E27FC236}">
                <a16:creationId xmlns:a16="http://schemas.microsoft.com/office/drawing/2014/main" id="{FCE1D1F4-29CC-48F8-AAC5-681FC58F70D2}"/>
              </a:ext>
            </a:extLst>
          </p:cNvPr>
          <p:cNvPicPr>
            <a:picLocks noChangeAspect="1"/>
          </p:cNvPicPr>
          <p:nvPr/>
        </p:nvPicPr>
        <p:blipFill>
          <a:blip r:embed="rId11"/>
          <a:stretch>
            <a:fillRect/>
          </a:stretch>
        </p:blipFill>
        <p:spPr>
          <a:xfrm>
            <a:off x="8644548" y="3221727"/>
            <a:ext cx="2944623" cy="2938527"/>
          </a:xfrm>
          <a:prstGeom prst="rect">
            <a:avLst/>
          </a:prstGeom>
        </p:spPr>
      </p:pic>
      <p:pic>
        <p:nvPicPr>
          <p:cNvPr id="75" name="Picture 74" descr="A screen shot of a building&#10;&#10;Description automatically generated">
            <a:extLst>
              <a:ext uri="{FF2B5EF4-FFF2-40B4-BE49-F238E27FC236}">
                <a16:creationId xmlns:a16="http://schemas.microsoft.com/office/drawing/2014/main" id="{3EDAC275-A6E1-436D-9835-1C8BDB31D294}"/>
              </a:ext>
            </a:extLst>
          </p:cNvPr>
          <p:cNvPicPr>
            <a:picLocks noChangeAspect="1"/>
          </p:cNvPicPr>
          <p:nvPr/>
        </p:nvPicPr>
        <p:blipFill>
          <a:blip r:embed="rId12"/>
          <a:stretch>
            <a:fillRect/>
          </a:stretch>
        </p:blipFill>
        <p:spPr>
          <a:xfrm>
            <a:off x="8637917" y="3229088"/>
            <a:ext cx="2944623" cy="2938527"/>
          </a:xfrm>
          <a:prstGeom prst="rect">
            <a:avLst/>
          </a:prstGeom>
        </p:spPr>
      </p:pic>
      <p:pic>
        <p:nvPicPr>
          <p:cNvPr id="77" name="Picture 76" descr="A screen shot of a building&#10;&#10;Description automatically generated">
            <a:extLst>
              <a:ext uri="{FF2B5EF4-FFF2-40B4-BE49-F238E27FC236}">
                <a16:creationId xmlns:a16="http://schemas.microsoft.com/office/drawing/2014/main" id="{C5E8F439-24B2-4802-9890-02564B8DB633}"/>
              </a:ext>
            </a:extLst>
          </p:cNvPr>
          <p:cNvPicPr>
            <a:picLocks noChangeAspect="1"/>
          </p:cNvPicPr>
          <p:nvPr/>
        </p:nvPicPr>
        <p:blipFill>
          <a:blip r:embed="rId13"/>
          <a:stretch>
            <a:fillRect/>
          </a:stretch>
        </p:blipFill>
        <p:spPr>
          <a:xfrm>
            <a:off x="8638986" y="3215631"/>
            <a:ext cx="2956816" cy="2944623"/>
          </a:xfrm>
          <a:prstGeom prst="rect">
            <a:avLst/>
          </a:prstGeom>
        </p:spPr>
      </p:pic>
      <p:pic>
        <p:nvPicPr>
          <p:cNvPr id="79" name="Picture 78" descr="A screen shot of a building&#10;&#10;Description automatically generated">
            <a:extLst>
              <a:ext uri="{FF2B5EF4-FFF2-40B4-BE49-F238E27FC236}">
                <a16:creationId xmlns:a16="http://schemas.microsoft.com/office/drawing/2014/main" id="{36BA8154-AAE4-402B-AD66-D3EB854A42F2}"/>
              </a:ext>
            </a:extLst>
          </p:cNvPr>
          <p:cNvPicPr>
            <a:picLocks noChangeAspect="1"/>
          </p:cNvPicPr>
          <p:nvPr/>
        </p:nvPicPr>
        <p:blipFill>
          <a:blip r:embed="rId14"/>
          <a:stretch>
            <a:fillRect/>
          </a:stretch>
        </p:blipFill>
        <p:spPr>
          <a:xfrm>
            <a:off x="8638986" y="3215631"/>
            <a:ext cx="2956816" cy="2944623"/>
          </a:xfrm>
          <a:prstGeom prst="rect">
            <a:avLst/>
          </a:prstGeom>
        </p:spPr>
      </p:pic>
      <p:pic>
        <p:nvPicPr>
          <p:cNvPr id="81" name="Picture 80" descr="A screen shot of a building&#10;&#10;Description automatically generated">
            <a:extLst>
              <a:ext uri="{FF2B5EF4-FFF2-40B4-BE49-F238E27FC236}">
                <a16:creationId xmlns:a16="http://schemas.microsoft.com/office/drawing/2014/main" id="{E8923C92-9A4A-4260-AD38-E32278657AC5}"/>
              </a:ext>
            </a:extLst>
          </p:cNvPr>
          <p:cNvPicPr>
            <a:picLocks noChangeAspect="1"/>
          </p:cNvPicPr>
          <p:nvPr/>
        </p:nvPicPr>
        <p:blipFill>
          <a:blip r:embed="rId15"/>
          <a:stretch>
            <a:fillRect/>
          </a:stretch>
        </p:blipFill>
        <p:spPr>
          <a:xfrm>
            <a:off x="8646794" y="3227290"/>
            <a:ext cx="2956816" cy="2944623"/>
          </a:xfrm>
          <a:prstGeom prst="rect">
            <a:avLst/>
          </a:prstGeom>
        </p:spPr>
      </p:pic>
      <p:pic>
        <p:nvPicPr>
          <p:cNvPr id="89" name="Picture 88" descr="A screen shot of a building&#10;&#10;Description automatically generated">
            <a:extLst>
              <a:ext uri="{FF2B5EF4-FFF2-40B4-BE49-F238E27FC236}">
                <a16:creationId xmlns:a16="http://schemas.microsoft.com/office/drawing/2014/main" id="{42F6D4C4-0D2D-4FA6-A352-C7E78271E412}"/>
              </a:ext>
            </a:extLst>
          </p:cNvPr>
          <p:cNvPicPr>
            <a:picLocks noChangeAspect="1"/>
          </p:cNvPicPr>
          <p:nvPr/>
        </p:nvPicPr>
        <p:blipFill>
          <a:blip r:embed="rId16"/>
          <a:stretch>
            <a:fillRect/>
          </a:stretch>
        </p:blipFill>
        <p:spPr>
          <a:xfrm>
            <a:off x="8640697" y="3219943"/>
            <a:ext cx="2962913" cy="2956816"/>
          </a:xfrm>
          <a:prstGeom prst="rect">
            <a:avLst/>
          </a:prstGeom>
        </p:spPr>
      </p:pic>
      <p:pic>
        <p:nvPicPr>
          <p:cNvPr id="91" name="Picture 90" descr="A close up of a screen&#10;&#10;Description automatically generated">
            <a:extLst>
              <a:ext uri="{FF2B5EF4-FFF2-40B4-BE49-F238E27FC236}">
                <a16:creationId xmlns:a16="http://schemas.microsoft.com/office/drawing/2014/main" id="{CEE02786-CAE9-4ECC-BDB8-4062CE792C86}"/>
              </a:ext>
            </a:extLst>
          </p:cNvPr>
          <p:cNvPicPr>
            <a:picLocks noChangeAspect="1"/>
          </p:cNvPicPr>
          <p:nvPr/>
        </p:nvPicPr>
        <p:blipFill>
          <a:blip r:embed="rId17"/>
          <a:stretch>
            <a:fillRect/>
          </a:stretch>
        </p:blipFill>
        <p:spPr>
          <a:xfrm>
            <a:off x="8640444" y="3214100"/>
            <a:ext cx="2975106" cy="2969009"/>
          </a:xfrm>
          <a:prstGeom prst="rect">
            <a:avLst/>
          </a:prstGeom>
        </p:spPr>
      </p:pic>
      <p:pic>
        <p:nvPicPr>
          <p:cNvPr id="93" name="Picture 92" descr="A close up of a screen&#10;&#10;Description automatically generated">
            <a:extLst>
              <a:ext uri="{FF2B5EF4-FFF2-40B4-BE49-F238E27FC236}">
                <a16:creationId xmlns:a16="http://schemas.microsoft.com/office/drawing/2014/main" id="{91BF417F-659C-423E-8574-AE9CE2F639B8}"/>
              </a:ext>
            </a:extLst>
          </p:cNvPr>
          <p:cNvPicPr>
            <a:picLocks noChangeAspect="1"/>
          </p:cNvPicPr>
          <p:nvPr/>
        </p:nvPicPr>
        <p:blipFill>
          <a:blip r:embed="rId18"/>
          <a:stretch>
            <a:fillRect/>
          </a:stretch>
        </p:blipFill>
        <p:spPr>
          <a:xfrm>
            <a:off x="8640697" y="3220973"/>
            <a:ext cx="2975106" cy="2969009"/>
          </a:xfrm>
          <a:prstGeom prst="rect">
            <a:avLst/>
          </a:prstGeom>
        </p:spPr>
      </p:pic>
      <p:pic>
        <p:nvPicPr>
          <p:cNvPr id="98" name="Picture 97" descr="A picture containing drawing, door, window&#10;&#10;Description automatically generated">
            <a:extLst>
              <a:ext uri="{FF2B5EF4-FFF2-40B4-BE49-F238E27FC236}">
                <a16:creationId xmlns:a16="http://schemas.microsoft.com/office/drawing/2014/main" id="{BD65CECD-941A-47A7-9F00-49EFD287BF9B}"/>
              </a:ext>
            </a:extLst>
          </p:cNvPr>
          <p:cNvPicPr>
            <a:picLocks noChangeAspect="1"/>
          </p:cNvPicPr>
          <p:nvPr/>
        </p:nvPicPr>
        <p:blipFill>
          <a:blip r:embed="rId19"/>
          <a:stretch>
            <a:fillRect/>
          </a:stretch>
        </p:blipFill>
        <p:spPr>
          <a:xfrm>
            <a:off x="7136214" y="5397433"/>
            <a:ext cx="792549" cy="792549"/>
          </a:xfrm>
          <a:prstGeom prst="rect">
            <a:avLst/>
          </a:prstGeom>
        </p:spPr>
      </p:pic>
      <p:pic>
        <p:nvPicPr>
          <p:cNvPr id="100" name="Picture 99" descr="A picture containing television, monitor, grass, screen&#10;&#10;Description automatically generated">
            <a:extLst>
              <a:ext uri="{FF2B5EF4-FFF2-40B4-BE49-F238E27FC236}">
                <a16:creationId xmlns:a16="http://schemas.microsoft.com/office/drawing/2014/main" id="{54A9131E-D6C8-432D-881E-01DB271AB00D}"/>
              </a:ext>
            </a:extLst>
          </p:cNvPr>
          <p:cNvPicPr>
            <a:picLocks noChangeAspect="1"/>
          </p:cNvPicPr>
          <p:nvPr/>
        </p:nvPicPr>
        <p:blipFill>
          <a:blip r:embed="rId20"/>
          <a:stretch>
            <a:fillRect/>
          </a:stretch>
        </p:blipFill>
        <p:spPr>
          <a:xfrm>
            <a:off x="7132096" y="5391829"/>
            <a:ext cx="792549" cy="798645"/>
          </a:xfrm>
          <a:prstGeom prst="rect">
            <a:avLst/>
          </a:prstGeom>
        </p:spPr>
      </p:pic>
      <p:pic>
        <p:nvPicPr>
          <p:cNvPr id="102" name="Picture 101" descr="A close up of a screen&#10;&#10;Description automatically generated">
            <a:extLst>
              <a:ext uri="{FF2B5EF4-FFF2-40B4-BE49-F238E27FC236}">
                <a16:creationId xmlns:a16="http://schemas.microsoft.com/office/drawing/2014/main" id="{A3922656-CB1E-4CE4-94E0-22CB9DED2385}"/>
              </a:ext>
            </a:extLst>
          </p:cNvPr>
          <p:cNvPicPr>
            <a:picLocks noChangeAspect="1"/>
          </p:cNvPicPr>
          <p:nvPr/>
        </p:nvPicPr>
        <p:blipFill>
          <a:blip r:embed="rId21"/>
          <a:stretch>
            <a:fillRect/>
          </a:stretch>
        </p:blipFill>
        <p:spPr>
          <a:xfrm>
            <a:off x="7125465" y="5397433"/>
            <a:ext cx="792549" cy="798645"/>
          </a:xfrm>
          <a:prstGeom prst="rect">
            <a:avLst/>
          </a:prstGeom>
        </p:spPr>
      </p:pic>
    </p:spTree>
    <p:extLst>
      <p:ext uri="{BB962C8B-B14F-4D97-AF65-F5344CB8AC3E}">
        <p14:creationId xmlns:p14="http://schemas.microsoft.com/office/powerpoint/2010/main" val="2283719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down)">
                                      <p:cBhvr>
                                        <p:cTn id="31" dur="500"/>
                                        <p:tgtEl>
                                          <p:spTgt spid="3">
                                            <p:txEl>
                                              <p:pRg st="2" end="2"/>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wipe(down)">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500"/>
                                        <p:tgtEl>
                                          <p:spTgt spid="98"/>
                                        </p:tgtEl>
                                      </p:cBhvr>
                                    </p:animEffect>
                                  </p:childTnLst>
                                </p:cTn>
                              </p:par>
                            </p:childTnLst>
                          </p:cTn>
                        </p:par>
                        <p:par>
                          <p:cTn id="48" fill="hold">
                            <p:stCondLst>
                              <p:cond delay="500"/>
                            </p:stCondLst>
                            <p:childTnLst>
                              <p:par>
                                <p:cTn id="49" presetID="10" presetClass="entr" presetSubtype="0" fill="hold" nodeType="afterEffect">
                                  <p:stCondLst>
                                    <p:cond delay="50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1500"/>
                            </p:stCondLst>
                            <p:childTnLst>
                              <p:par>
                                <p:cTn id="53" presetID="10" presetClass="entr" presetSubtype="0" fill="hold" nodeType="afterEffect">
                                  <p:stCondLst>
                                    <p:cond delay="500"/>
                                  </p:stCondLst>
                                  <p:childTnLst>
                                    <p:set>
                                      <p:cBhvr>
                                        <p:cTn id="54" dur="1" fill="hold">
                                          <p:stCondLst>
                                            <p:cond delay="0"/>
                                          </p:stCondLst>
                                        </p:cTn>
                                        <p:tgtEl>
                                          <p:spTgt spid="102"/>
                                        </p:tgtEl>
                                        <p:attrNameLst>
                                          <p:attrName>style.visibility</p:attrName>
                                        </p:attrNameLst>
                                      </p:cBhvr>
                                      <p:to>
                                        <p:strVal val="visible"/>
                                      </p:to>
                                    </p:set>
                                    <p:animEffect transition="in" filter="fade">
                                      <p:cBhvr>
                                        <p:cTn id="55" dur="500"/>
                                        <p:tgtEl>
                                          <p:spTgt spid="10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Effect transition="in" filter="wipe(down)">
                                      <p:cBhvr>
                                        <p:cTn id="60" dur="500"/>
                                        <p:tgtEl>
                                          <p:spTgt spid="3">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50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500"/>
                                        <p:tgtEl>
                                          <p:spTgt spid="65"/>
                                        </p:tgtEl>
                                      </p:cBhvr>
                                    </p:animEffect>
                                  </p:childTnLst>
                                </p:cTn>
                              </p:par>
                            </p:childTnLst>
                          </p:cTn>
                        </p:par>
                        <p:par>
                          <p:cTn id="66" fill="hold">
                            <p:stCondLst>
                              <p:cond delay="1000"/>
                            </p:stCondLst>
                            <p:childTnLst>
                              <p:par>
                                <p:cTn id="67" presetID="10" presetClass="entr" presetSubtype="0" fill="hold" nodeType="afterEffect">
                                  <p:stCondLst>
                                    <p:cond delay="50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childTnLst>
                          </p:cTn>
                        </p:par>
                        <p:par>
                          <p:cTn id="70" fill="hold">
                            <p:stCondLst>
                              <p:cond delay="2000"/>
                            </p:stCondLst>
                            <p:childTnLst>
                              <p:par>
                                <p:cTn id="71" presetID="10" presetClass="entr" presetSubtype="0" fill="hold" nodeType="afterEffect">
                                  <p:stCondLst>
                                    <p:cond delay="50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childTnLst>
                          </p:cTn>
                        </p:par>
                        <p:par>
                          <p:cTn id="74" fill="hold">
                            <p:stCondLst>
                              <p:cond delay="3000"/>
                            </p:stCondLst>
                            <p:childTnLst>
                              <p:par>
                                <p:cTn id="75" presetID="10" presetClass="entr" presetSubtype="0" fill="hold" nodeType="afterEffect">
                                  <p:stCondLst>
                                    <p:cond delay="50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childTnLst>
                                </p:cTn>
                              </p:par>
                            </p:childTnLst>
                          </p:cTn>
                        </p:par>
                        <p:par>
                          <p:cTn id="78" fill="hold">
                            <p:stCondLst>
                              <p:cond delay="4000"/>
                            </p:stCondLst>
                            <p:childTnLst>
                              <p:par>
                                <p:cTn id="79" presetID="10" presetClass="entr" presetSubtype="0" fill="hold" nodeType="afterEffect">
                                  <p:stCondLst>
                                    <p:cond delay="500"/>
                                  </p:stCondLst>
                                  <p:childTnLst>
                                    <p:set>
                                      <p:cBhvr>
                                        <p:cTn id="80" dur="1" fill="hold">
                                          <p:stCondLst>
                                            <p:cond delay="0"/>
                                          </p:stCondLst>
                                        </p:cTn>
                                        <p:tgtEl>
                                          <p:spTgt spid="73"/>
                                        </p:tgtEl>
                                        <p:attrNameLst>
                                          <p:attrName>style.visibility</p:attrName>
                                        </p:attrNameLst>
                                      </p:cBhvr>
                                      <p:to>
                                        <p:strVal val="visible"/>
                                      </p:to>
                                    </p:set>
                                    <p:animEffect transition="in" filter="fade">
                                      <p:cBhvr>
                                        <p:cTn id="81" dur="500"/>
                                        <p:tgtEl>
                                          <p:spTgt spid="73"/>
                                        </p:tgtEl>
                                      </p:cBhvr>
                                    </p:animEffect>
                                  </p:childTnLst>
                                </p:cTn>
                              </p:par>
                            </p:childTnLst>
                          </p:cTn>
                        </p:par>
                        <p:par>
                          <p:cTn id="82" fill="hold">
                            <p:stCondLst>
                              <p:cond delay="5000"/>
                            </p:stCondLst>
                            <p:childTnLst>
                              <p:par>
                                <p:cTn id="83" presetID="10" presetClass="entr" presetSubtype="0" fill="hold" nodeType="afterEffect">
                                  <p:stCondLst>
                                    <p:cond delay="50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childTnLst>
                                </p:cTn>
                              </p:par>
                            </p:childTnLst>
                          </p:cTn>
                        </p:par>
                        <p:par>
                          <p:cTn id="86" fill="hold">
                            <p:stCondLst>
                              <p:cond delay="6000"/>
                            </p:stCondLst>
                            <p:childTnLst>
                              <p:par>
                                <p:cTn id="87" presetID="10" presetClass="entr" presetSubtype="0" fill="hold" nodeType="afterEffect">
                                  <p:stCondLst>
                                    <p:cond delay="50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childTnLst>
                          </p:cTn>
                        </p:par>
                        <p:par>
                          <p:cTn id="90" fill="hold">
                            <p:stCondLst>
                              <p:cond delay="7000"/>
                            </p:stCondLst>
                            <p:childTnLst>
                              <p:par>
                                <p:cTn id="91" presetID="10" presetClass="entr" presetSubtype="0" fill="hold" nodeType="afterEffect">
                                  <p:stCondLst>
                                    <p:cond delay="50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childTnLst>
                          </p:cTn>
                        </p:par>
                        <p:par>
                          <p:cTn id="94" fill="hold">
                            <p:stCondLst>
                              <p:cond delay="8000"/>
                            </p:stCondLst>
                            <p:childTnLst>
                              <p:par>
                                <p:cTn id="95" presetID="10" presetClass="entr" presetSubtype="0" fill="hold" nodeType="afterEffect">
                                  <p:stCondLst>
                                    <p:cond delay="50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500"/>
                                        <p:tgtEl>
                                          <p:spTgt spid="81"/>
                                        </p:tgtEl>
                                      </p:cBhvr>
                                    </p:animEffect>
                                  </p:childTnLst>
                                </p:cTn>
                              </p:par>
                            </p:childTnLst>
                          </p:cTn>
                        </p:par>
                        <p:par>
                          <p:cTn id="98" fill="hold">
                            <p:stCondLst>
                              <p:cond delay="9000"/>
                            </p:stCondLst>
                            <p:childTnLst>
                              <p:par>
                                <p:cTn id="99" presetID="10" presetClass="entr" presetSubtype="0" fill="hold" nodeType="afterEffect">
                                  <p:stCondLst>
                                    <p:cond delay="600"/>
                                  </p:stCondLst>
                                  <p:childTnLst>
                                    <p:set>
                                      <p:cBhvr>
                                        <p:cTn id="100" dur="1" fill="hold">
                                          <p:stCondLst>
                                            <p:cond delay="0"/>
                                          </p:stCondLst>
                                        </p:cTn>
                                        <p:tgtEl>
                                          <p:spTgt spid="89"/>
                                        </p:tgtEl>
                                        <p:attrNameLst>
                                          <p:attrName>style.visibility</p:attrName>
                                        </p:attrNameLst>
                                      </p:cBhvr>
                                      <p:to>
                                        <p:strVal val="visible"/>
                                      </p:to>
                                    </p:set>
                                    <p:animEffect transition="in" filter="fade">
                                      <p:cBhvr>
                                        <p:cTn id="101" dur="500"/>
                                        <p:tgtEl>
                                          <p:spTgt spid="8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65"/>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67"/>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69"/>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71"/>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73"/>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75"/>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77"/>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79"/>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81"/>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24"/>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22"/>
                                        </p:tgtEl>
                                        <p:attrNameLst>
                                          <p:attrName>style.visibility</p:attrName>
                                        </p:attrNameLst>
                                      </p:cBhvr>
                                      <p:to>
                                        <p:strVal val="hidden"/>
                                      </p:to>
                                    </p:set>
                                  </p:childTnLst>
                                </p:cTn>
                              </p:par>
                            </p:childTnLst>
                          </p:cTn>
                        </p:par>
                        <p:par>
                          <p:cTn id="126" fill="hold">
                            <p:stCondLst>
                              <p:cond delay="0"/>
                            </p:stCondLst>
                            <p:childTnLst>
                              <p:par>
                                <p:cTn id="127" presetID="45" presetClass="exit" presetSubtype="0" fill="hold" nodeType="afterEffect">
                                  <p:stCondLst>
                                    <p:cond delay="0"/>
                                  </p:stCondLst>
                                  <p:childTnLst>
                                    <p:animEffect transition="out" filter="fade">
                                      <p:cBhvr>
                                        <p:cTn id="128" dur="2000"/>
                                        <p:tgtEl>
                                          <p:spTgt spid="89"/>
                                        </p:tgtEl>
                                      </p:cBhvr>
                                    </p:animEffect>
                                    <p:anim calcmode="lin" valueType="num">
                                      <p:cBhvr>
                                        <p:cTn id="129" dur="2000"/>
                                        <p:tgtEl>
                                          <p:spTgt spid="8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0" dur="2000"/>
                                        <p:tgtEl>
                                          <p:spTgt spid="89"/>
                                        </p:tgtEl>
                                        <p:attrNameLst>
                                          <p:attrName>ppt_h</p:attrName>
                                        </p:attrNameLst>
                                      </p:cBhvr>
                                      <p:tavLst>
                                        <p:tav tm="0">
                                          <p:val>
                                            <p:strVal val="ppt_h"/>
                                          </p:val>
                                        </p:tav>
                                        <p:tav tm="100000">
                                          <p:val>
                                            <p:strVal val="ppt_h"/>
                                          </p:val>
                                        </p:tav>
                                      </p:tavLst>
                                    </p:anim>
                                    <p:set>
                                      <p:cBhvr>
                                        <p:cTn id="131" dur="1" fill="hold">
                                          <p:stCondLst>
                                            <p:cond delay="1999"/>
                                          </p:stCondLst>
                                        </p:cTn>
                                        <p:tgtEl>
                                          <p:spTgt spid="89"/>
                                        </p:tgtEl>
                                        <p:attrNameLst>
                                          <p:attrName>style.visibility</p:attrName>
                                        </p:attrNameLst>
                                      </p:cBhvr>
                                      <p:to>
                                        <p:strVal val="hidden"/>
                                      </p:to>
                                    </p:set>
                                  </p:childTnLst>
                                </p:cTn>
                              </p:par>
                            </p:childTnLst>
                          </p:cTn>
                        </p:par>
                        <p:par>
                          <p:cTn id="132" fill="hold">
                            <p:stCondLst>
                              <p:cond delay="2000"/>
                            </p:stCondLst>
                            <p:childTnLst>
                              <p:par>
                                <p:cTn id="133" presetID="45" presetClass="entr" presetSubtype="0" fill="hold" nodeType="afterEffect">
                                  <p:stCondLst>
                                    <p:cond delay="0"/>
                                  </p:stCondLst>
                                  <p:childTnLst>
                                    <p:set>
                                      <p:cBhvr>
                                        <p:cTn id="134" dur="1" fill="hold">
                                          <p:stCondLst>
                                            <p:cond delay="0"/>
                                          </p:stCondLst>
                                        </p:cTn>
                                        <p:tgtEl>
                                          <p:spTgt spid="91"/>
                                        </p:tgtEl>
                                        <p:attrNameLst>
                                          <p:attrName>style.visibility</p:attrName>
                                        </p:attrNameLst>
                                      </p:cBhvr>
                                      <p:to>
                                        <p:strVal val="visible"/>
                                      </p:to>
                                    </p:set>
                                    <p:animEffect transition="in" filter="fade">
                                      <p:cBhvr>
                                        <p:cTn id="135" dur="2000"/>
                                        <p:tgtEl>
                                          <p:spTgt spid="91"/>
                                        </p:tgtEl>
                                      </p:cBhvr>
                                    </p:animEffect>
                                    <p:anim calcmode="lin" valueType="num">
                                      <p:cBhvr>
                                        <p:cTn id="136" dur="2000" fill="hold"/>
                                        <p:tgtEl>
                                          <p:spTgt spid="91"/>
                                        </p:tgtEl>
                                        <p:attrNameLst>
                                          <p:attrName>ppt_w</p:attrName>
                                        </p:attrNameLst>
                                      </p:cBhvr>
                                      <p:tavLst>
                                        <p:tav tm="0" fmla="#ppt_w*sin(2.5*pi*$)">
                                          <p:val>
                                            <p:fltVal val="0"/>
                                          </p:val>
                                        </p:tav>
                                        <p:tav tm="100000">
                                          <p:val>
                                            <p:fltVal val="1"/>
                                          </p:val>
                                        </p:tav>
                                      </p:tavLst>
                                    </p:anim>
                                    <p:anim calcmode="lin" valueType="num">
                                      <p:cBhvr>
                                        <p:cTn id="137" dur="2000" fill="hold"/>
                                        <p:tgtEl>
                                          <p:spTgt spid="91"/>
                                        </p:tgtEl>
                                        <p:attrNameLst>
                                          <p:attrName>ppt_h</p:attrName>
                                        </p:attrNameLst>
                                      </p:cBhvr>
                                      <p:tavLst>
                                        <p:tav tm="0">
                                          <p:val>
                                            <p:strVal val="#ppt_h"/>
                                          </p:val>
                                        </p:tav>
                                        <p:tav tm="100000">
                                          <p:val>
                                            <p:strVal val="#ppt_h"/>
                                          </p:val>
                                        </p:tav>
                                      </p:tavLst>
                                    </p:anim>
                                  </p:childTnLst>
                                </p:cTn>
                              </p:par>
                            </p:childTnLst>
                          </p:cTn>
                        </p:par>
                        <p:par>
                          <p:cTn id="138" fill="hold">
                            <p:stCondLst>
                              <p:cond delay="4000"/>
                            </p:stCondLst>
                            <p:childTnLst>
                              <p:par>
                                <p:cTn id="139" presetID="10" presetClass="entr" presetSubtype="0" fill="hold" nodeType="afterEffect">
                                  <p:stCondLst>
                                    <p:cond delay="500"/>
                                  </p:stCondLst>
                                  <p:childTnLst>
                                    <p:set>
                                      <p:cBhvr>
                                        <p:cTn id="140" dur="1" fill="hold">
                                          <p:stCondLst>
                                            <p:cond delay="0"/>
                                          </p:stCondLst>
                                        </p:cTn>
                                        <p:tgtEl>
                                          <p:spTgt spid="93"/>
                                        </p:tgtEl>
                                        <p:attrNameLst>
                                          <p:attrName>style.visibility</p:attrName>
                                        </p:attrNameLst>
                                      </p:cBhvr>
                                      <p:to>
                                        <p:strVal val="visible"/>
                                      </p:to>
                                    </p:set>
                                    <p:animEffect transition="in" filter="fade">
                                      <p:cBhvr>
                                        <p:cTn id="14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0236-4719-D045-AAE2-42A03FC9E7B5}"/>
              </a:ext>
            </a:extLst>
          </p:cNvPr>
          <p:cNvSpPr>
            <a:spLocks noGrp="1"/>
          </p:cNvSpPr>
          <p:nvPr>
            <p:ph type="title"/>
          </p:nvPr>
        </p:nvSpPr>
        <p:spPr/>
        <p:txBody>
          <a:bodyPr>
            <a:normAutofit/>
          </a:bodyPr>
          <a:lstStyle/>
          <a:p>
            <a:r>
              <a:rPr lang="en-US" sz="4000" dirty="0"/>
              <a:t>Proving the Tromino Theorem</a:t>
            </a:r>
          </a:p>
        </p:txBody>
      </p:sp>
      <p:sp>
        <p:nvSpPr>
          <p:cNvPr id="3" name="Content Placeholder 2">
            <a:extLst>
              <a:ext uri="{FF2B5EF4-FFF2-40B4-BE49-F238E27FC236}">
                <a16:creationId xmlns:a16="http://schemas.microsoft.com/office/drawing/2014/main" id="{4F58E5E3-5D7C-ED47-B1B5-E93F4813C6C7}"/>
              </a:ext>
            </a:extLst>
          </p:cNvPr>
          <p:cNvSpPr>
            <a:spLocks noGrp="1"/>
          </p:cNvSpPr>
          <p:nvPr>
            <p:ph idx="1"/>
          </p:nvPr>
        </p:nvSpPr>
        <p:spPr>
          <a:xfrm>
            <a:off x="1371600" y="1428750"/>
            <a:ext cx="4847771" cy="5176486"/>
          </a:xfrm>
        </p:spPr>
        <p:txBody>
          <a:bodyPr>
            <a:normAutofit/>
          </a:bodyPr>
          <a:lstStyle/>
          <a:p>
            <a:r>
              <a:rPr lang="en-US" sz="1900" dirty="0"/>
              <a:t>Why does this work?</a:t>
            </a:r>
          </a:p>
          <a:p>
            <a:pPr marL="530352" lvl="1" indent="0">
              <a:buNone/>
            </a:pPr>
            <a:r>
              <a:rPr lang="en-US" sz="1900" dirty="0"/>
              <a:t>Breaking up square board (2</a:t>
            </a:r>
            <a:r>
              <a:rPr lang="en-US" sz="1900" baseline="30000" dirty="0"/>
              <a:t>n</a:t>
            </a:r>
            <a:r>
              <a:rPr lang="en-US" sz="1900" dirty="0"/>
              <a:t> * 2</a:t>
            </a:r>
            <a:r>
              <a:rPr lang="en-US" sz="1900" baseline="30000" dirty="0"/>
              <a:t>n</a:t>
            </a:r>
            <a:r>
              <a:rPr lang="en-US" sz="1900" dirty="0"/>
              <a:t>) into smaller quadrants (2</a:t>
            </a:r>
            <a:r>
              <a:rPr lang="en-US" sz="1900" baseline="30000" dirty="0"/>
              <a:t>n-1 </a:t>
            </a:r>
            <a:r>
              <a:rPr lang="en-US" sz="1900" dirty="0"/>
              <a:t>* 2</a:t>
            </a:r>
            <a:r>
              <a:rPr lang="en-US" sz="1900" baseline="30000" dirty="0"/>
              <a:t>n-1</a:t>
            </a:r>
            <a:r>
              <a:rPr lang="en-US" sz="1900" dirty="0"/>
              <a:t>).</a:t>
            </a:r>
          </a:p>
          <a:p>
            <a:r>
              <a:rPr lang="en-US" sz="1900" dirty="0"/>
              <a:t>Principle of Invariants:</a:t>
            </a:r>
          </a:p>
          <a:p>
            <a:pPr marL="530352" lvl="1" indent="0">
              <a:buNone/>
            </a:pPr>
            <a:r>
              <a:rPr lang="en-US" sz="1900" dirty="0"/>
              <a:t>A square board always has 2</a:t>
            </a:r>
            <a:r>
              <a:rPr lang="en-US" sz="1900" baseline="30000" dirty="0"/>
              <a:t>n</a:t>
            </a:r>
            <a:r>
              <a:rPr lang="en-US" sz="1900" dirty="0"/>
              <a:t> x 2</a:t>
            </a:r>
            <a:r>
              <a:rPr lang="en-US" sz="1900" baseline="30000" dirty="0"/>
              <a:t>n</a:t>
            </a:r>
            <a:r>
              <a:rPr lang="en-US" sz="1900" dirty="0"/>
              <a:t> tiles – s.t. n is a natural integer (n &gt;= 1).</a:t>
            </a:r>
          </a:p>
          <a:p>
            <a:pPr marL="530352" lvl="1" indent="0">
              <a:buNone/>
            </a:pPr>
            <a:r>
              <a:rPr lang="en-US" sz="1900" dirty="0"/>
              <a:t>Removing one tile:</a:t>
            </a:r>
          </a:p>
          <a:p>
            <a:pPr marL="530352" lvl="1" indent="0">
              <a:buNone/>
            </a:pPr>
            <a:r>
              <a:rPr lang="en-US" sz="1900" i="0" dirty="0"/>
              <a:t>(2</a:t>
            </a:r>
            <a:r>
              <a:rPr lang="en-US" sz="1900" i="0" baseline="30000" dirty="0"/>
              <a:t>n</a:t>
            </a:r>
            <a:r>
              <a:rPr lang="en-US" sz="1900" i="0" dirty="0"/>
              <a:t> * 2</a:t>
            </a:r>
            <a:r>
              <a:rPr lang="en-US" sz="1900" i="0" baseline="30000" dirty="0"/>
              <a:t>n</a:t>
            </a:r>
            <a:r>
              <a:rPr lang="en-US" sz="1900" i="0" dirty="0"/>
              <a:t> – 1) = (2</a:t>
            </a:r>
            <a:r>
              <a:rPr lang="en-US" sz="1900" i="0" baseline="30000" dirty="0"/>
              <a:t>(</a:t>
            </a:r>
            <a:r>
              <a:rPr lang="en-US" sz="1900" i="0" baseline="30000" dirty="0" err="1"/>
              <a:t>n+n</a:t>
            </a:r>
            <a:r>
              <a:rPr lang="en-US" sz="1900" i="0" baseline="30000" dirty="0"/>
              <a:t>)</a:t>
            </a:r>
            <a:r>
              <a:rPr lang="en-US" sz="1900" i="0" dirty="0"/>
              <a:t> – 1) = ((2</a:t>
            </a:r>
            <a:r>
              <a:rPr lang="en-US" sz="1900" i="0" baseline="30000" dirty="0"/>
              <a:t>2</a:t>
            </a:r>
            <a:r>
              <a:rPr lang="en-US" sz="1900" i="0" dirty="0"/>
              <a:t>)</a:t>
            </a:r>
            <a:r>
              <a:rPr lang="en-US" sz="1900" i="0" baseline="30000" dirty="0"/>
              <a:t>n</a:t>
            </a:r>
            <a:r>
              <a:rPr lang="en-US" sz="1900" i="0" dirty="0"/>
              <a:t> – 1) = (4</a:t>
            </a:r>
            <a:r>
              <a:rPr lang="en-US" sz="1900" i="0" baseline="30000" dirty="0"/>
              <a:t>n</a:t>
            </a:r>
            <a:r>
              <a:rPr lang="en-US" sz="1900" i="0" dirty="0"/>
              <a:t> – 1) = (4</a:t>
            </a:r>
            <a:r>
              <a:rPr lang="en-US" sz="1900" i="0" baseline="30000" dirty="0"/>
              <a:t>n</a:t>
            </a:r>
            <a:r>
              <a:rPr lang="en-US" sz="1900" i="0" dirty="0"/>
              <a:t> – 1</a:t>
            </a:r>
            <a:r>
              <a:rPr lang="en-US" sz="1900" i="0" baseline="30000" dirty="0"/>
              <a:t>n</a:t>
            </a:r>
            <a:r>
              <a:rPr lang="en-US" sz="1900" i="0" dirty="0"/>
              <a:t>)</a:t>
            </a:r>
          </a:p>
          <a:p>
            <a:pPr marL="530352" lvl="1" indent="0">
              <a:buNone/>
            </a:pPr>
            <a:r>
              <a:rPr lang="en-US" sz="1900" dirty="0"/>
              <a:t>Binomial theorem applied:</a:t>
            </a:r>
          </a:p>
          <a:p>
            <a:pPr marL="530352" lvl="1" indent="0">
              <a:buNone/>
            </a:pPr>
            <a:r>
              <a:rPr lang="en-US" sz="1900" i="0" dirty="0"/>
              <a:t>(4</a:t>
            </a:r>
            <a:r>
              <a:rPr lang="en-US" sz="1900" i="0" baseline="30000" dirty="0"/>
              <a:t>n</a:t>
            </a:r>
            <a:r>
              <a:rPr lang="en-US" sz="1900" i="0" dirty="0"/>
              <a:t> – 1) = (4 – 1)[4</a:t>
            </a:r>
            <a:r>
              <a:rPr lang="en-US" sz="1900" i="0" baseline="30000" dirty="0"/>
              <a:t>n-1</a:t>
            </a:r>
            <a:r>
              <a:rPr lang="en-US" sz="1900" i="0" dirty="0"/>
              <a:t> + … + (4</a:t>
            </a:r>
            <a:r>
              <a:rPr lang="en-US" sz="1900" i="0" baseline="30000" dirty="0"/>
              <a:t>0</a:t>
            </a:r>
            <a:r>
              <a:rPr lang="en-US" sz="1900" i="0" dirty="0"/>
              <a:t>)(1</a:t>
            </a:r>
            <a:r>
              <a:rPr lang="en-US" sz="1900" i="0" baseline="30000" dirty="0"/>
              <a:t>n</a:t>
            </a:r>
            <a:r>
              <a:rPr lang="en-US" sz="1900" i="0" dirty="0"/>
              <a:t>)] = 3(4</a:t>
            </a:r>
            <a:r>
              <a:rPr lang="en-US" sz="1900" i="0" baseline="30000" dirty="0"/>
              <a:t>n-1 </a:t>
            </a:r>
            <a:r>
              <a:rPr lang="en-US" sz="1900" i="0" dirty="0"/>
              <a:t>+ … + 1)</a:t>
            </a:r>
          </a:p>
          <a:p>
            <a:pPr marL="987552" lvl="2" indent="0">
              <a:buNone/>
            </a:pPr>
            <a:r>
              <a:rPr lang="en-US" sz="1700" dirty="0"/>
              <a:t>P</a:t>
            </a:r>
            <a:r>
              <a:rPr lang="en-US" sz="1700" i="0" dirty="0"/>
              <a:t>roblem continues recursively. </a:t>
            </a:r>
            <a:r>
              <a:rPr lang="en-US" sz="1700" dirty="0"/>
              <a:t>One </a:t>
            </a:r>
            <a:r>
              <a:rPr lang="en-US" sz="1700" i="0" dirty="0"/>
              <a:t>tile ‘removed’ from each quadrant by base condition or a tromino</a:t>
            </a:r>
            <a:r>
              <a:rPr lang="en-US" sz="1700" dirty="0"/>
              <a:t> overlapping across </a:t>
            </a:r>
            <a:r>
              <a:rPr lang="en-US" sz="1700" i="0" dirty="0"/>
              <a:t>contiguous borders.</a:t>
            </a:r>
            <a:endParaRPr lang="en-US" sz="1900" dirty="0"/>
          </a:p>
        </p:txBody>
      </p:sp>
      <p:sp>
        <p:nvSpPr>
          <p:cNvPr id="6" name="Content Placeholder 2">
            <a:extLst>
              <a:ext uri="{FF2B5EF4-FFF2-40B4-BE49-F238E27FC236}">
                <a16:creationId xmlns:a16="http://schemas.microsoft.com/office/drawing/2014/main" id="{4EC255D9-04FB-40C0-8C47-F1280E0A2E1B}"/>
              </a:ext>
            </a:extLst>
          </p:cNvPr>
          <p:cNvSpPr txBox="1">
            <a:spLocks/>
          </p:cNvSpPr>
          <p:nvPr/>
        </p:nvSpPr>
        <p:spPr>
          <a:xfrm>
            <a:off x="6371771" y="1428750"/>
            <a:ext cx="5203372" cy="51764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900" dirty="0"/>
              <a:t>Proof by Induction:</a:t>
            </a:r>
          </a:p>
          <a:p>
            <a:pPr lvl="1"/>
            <a:r>
              <a:rPr lang="en-US" sz="1900" i="0" dirty="0"/>
              <a:t>Base Case: (n = 1); 4 tiles, Board A. known to be possible. ((4</a:t>
            </a:r>
            <a:r>
              <a:rPr lang="en-US" sz="1900" i="0" baseline="30000" dirty="0"/>
              <a:t>1</a:t>
            </a:r>
            <a:r>
              <a:rPr lang="en-US" sz="1900" i="0" dirty="0"/>
              <a:t> – 1) % 3 = 0)</a:t>
            </a:r>
          </a:p>
          <a:p>
            <a:pPr lvl="1"/>
            <a:r>
              <a:rPr lang="en-US" sz="1900" i="0" dirty="0"/>
              <a:t>Inductive Case: (n = k); assumed to be possible. ((4</a:t>
            </a:r>
            <a:r>
              <a:rPr lang="en-US" sz="1900" i="0" baseline="30000" dirty="0"/>
              <a:t>k</a:t>
            </a:r>
            <a:r>
              <a:rPr lang="en-US" sz="1900" i="0" dirty="0"/>
              <a:t> – 1) % 3 = 0)</a:t>
            </a:r>
          </a:p>
          <a:p>
            <a:pPr lvl="1"/>
            <a:r>
              <a:rPr lang="en-US" sz="1900" i="0" dirty="0"/>
              <a:t>Next Case: (n = k+1):</a:t>
            </a:r>
          </a:p>
          <a:p>
            <a:pPr marL="530352" lvl="1" indent="0">
              <a:buNone/>
            </a:pPr>
            <a:r>
              <a:rPr lang="en-US" sz="1900" i="0" dirty="0"/>
              <a:t>	= ((4</a:t>
            </a:r>
            <a:r>
              <a:rPr lang="en-US" sz="1900" i="0" baseline="30000" dirty="0"/>
              <a:t>k+1</a:t>
            </a:r>
            <a:r>
              <a:rPr lang="en-US" sz="1900" i="0" dirty="0"/>
              <a:t> – 1) % 3) = ([4(4</a:t>
            </a:r>
            <a:r>
              <a:rPr lang="en-US" sz="1900" i="0" baseline="30000" dirty="0"/>
              <a:t>k</a:t>
            </a:r>
            <a:r>
              <a:rPr lang="en-US" sz="1900" i="0" dirty="0"/>
              <a:t>) – 1] % 3)</a:t>
            </a:r>
          </a:p>
          <a:p>
            <a:pPr marL="530352" lvl="1" indent="0">
              <a:buNone/>
            </a:pPr>
            <a:r>
              <a:rPr lang="en-US" sz="1900" i="0" dirty="0"/>
              <a:t>	= ([4(4</a:t>
            </a:r>
            <a:r>
              <a:rPr lang="en-US" sz="1900" i="0" baseline="30000" dirty="0"/>
              <a:t>k</a:t>
            </a:r>
            <a:r>
              <a:rPr lang="en-US" sz="1900" i="0" dirty="0"/>
              <a:t>) – 1 – 3] % 3)</a:t>
            </a:r>
          </a:p>
          <a:p>
            <a:pPr marL="530352" lvl="1" indent="0">
              <a:buNone/>
            </a:pPr>
            <a:r>
              <a:rPr lang="en-US" sz="1900" i="0" dirty="0"/>
              <a:t>	= ([4(4</a:t>
            </a:r>
            <a:r>
              <a:rPr lang="en-US" sz="1900" i="0" baseline="30000" dirty="0"/>
              <a:t>k</a:t>
            </a:r>
            <a:r>
              <a:rPr lang="en-US" sz="1900" i="0" dirty="0"/>
              <a:t>) – 4] % 3)</a:t>
            </a:r>
          </a:p>
          <a:p>
            <a:pPr marL="530352" lvl="1" indent="0">
              <a:buNone/>
            </a:pPr>
            <a:r>
              <a:rPr lang="en-US" sz="1900" i="0" dirty="0"/>
              <a:t>	= ([4(4</a:t>
            </a:r>
            <a:r>
              <a:rPr lang="en-US" sz="1900" i="0" baseline="30000" dirty="0"/>
              <a:t>k</a:t>
            </a:r>
            <a:r>
              <a:rPr lang="en-US" sz="1900" i="0" dirty="0"/>
              <a:t> – 1)] % 3)</a:t>
            </a:r>
          </a:p>
          <a:p>
            <a:pPr marL="530352" lvl="1" indent="0">
              <a:buNone/>
            </a:pPr>
            <a:r>
              <a:rPr lang="en-US" sz="1900" i="0" dirty="0"/>
              <a:t>	= ((4</a:t>
            </a:r>
            <a:r>
              <a:rPr lang="en-US" sz="1900" i="0" baseline="30000" dirty="0"/>
              <a:t>k</a:t>
            </a:r>
            <a:r>
              <a:rPr lang="en-US" sz="1900" i="0" dirty="0"/>
              <a:t> – 1) % 3 = 0).</a:t>
            </a:r>
          </a:p>
          <a:p>
            <a:pPr marL="530352" lvl="1" indent="0">
              <a:buNone/>
            </a:pPr>
            <a:r>
              <a:rPr lang="en-US" sz="1900" i="0" dirty="0"/>
              <a:t>Therefore, it is proven by induction that trominoes of tiles can fill any square board of tiles, so long as a single tile is removed from the board.</a:t>
            </a:r>
          </a:p>
          <a:p>
            <a:pPr marL="530352" lvl="1" indent="0">
              <a:buNone/>
            </a:pPr>
            <a:endParaRPr lang="en-US" sz="1900" i="0" dirty="0"/>
          </a:p>
        </p:txBody>
      </p:sp>
    </p:spTree>
    <p:extLst>
      <p:ext uri="{BB962C8B-B14F-4D97-AF65-F5344CB8AC3E}">
        <p14:creationId xmlns:p14="http://schemas.microsoft.com/office/powerpoint/2010/main" val="234940056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0236-4719-D045-AAE2-42A03FC9E7B5}"/>
              </a:ext>
            </a:extLst>
          </p:cNvPr>
          <p:cNvSpPr>
            <a:spLocks noGrp="1"/>
          </p:cNvSpPr>
          <p:nvPr>
            <p:ph type="title"/>
          </p:nvPr>
        </p:nvSpPr>
        <p:spPr>
          <a:xfrm>
            <a:off x="1328057" y="418194"/>
            <a:ext cx="7525658" cy="1485900"/>
          </a:xfrm>
        </p:spPr>
        <p:txBody>
          <a:bodyPr>
            <a:normAutofit/>
          </a:bodyPr>
          <a:lstStyle/>
          <a:p>
            <a:r>
              <a:rPr lang="en-US" sz="4000" dirty="0"/>
              <a:t>Additional Properties of Golomb’s Tromino Theorem</a:t>
            </a:r>
          </a:p>
        </p:txBody>
      </p:sp>
      <p:sp>
        <p:nvSpPr>
          <p:cNvPr id="3" name="Content Placeholder 2">
            <a:extLst>
              <a:ext uri="{FF2B5EF4-FFF2-40B4-BE49-F238E27FC236}">
                <a16:creationId xmlns:a16="http://schemas.microsoft.com/office/drawing/2014/main" id="{4F58E5E3-5D7C-ED47-B1B5-E93F4813C6C7}"/>
              </a:ext>
            </a:extLst>
          </p:cNvPr>
          <p:cNvSpPr>
            <a:spLocks noGrp="1"/>
          </p:cNvSpPr>
          <p:nvPr>
            <p:ph idx="1"/>
          </p:nvPr>
        </p:nvSpPr>
        <p:spPr>
          <a:xfrm>
            <a:off x="1371600" y="1799771"/>
            <a:ext cx="8316685" cy="4854504"/>
          </a:xfrm>
        </p:spPr>
        <p:txBody>
          <a:bodyPr>
            <a:normAutofit/>
          </a:bodyPr>
          <a:lstStyle/>
          <a:p>
            <a:r>
              <a:rPr lang="en-US" sz="2100" dirty="0"/>
              <a:t>In the same publication that Dr. Golomb introduced the Tromino Theorem, he also identified potential limitations to it implementation.</a:t>
            </a:r>
          </a:p>
          <a:p>
            <a:pPr lvl="1"/>
            <a:r>
              <a:rPr lang="en-US" sz="2100" i="0" dirty="0"/>
              <a:t>He asserted that the tromino used on the square board – in his case, it was a 64-tile chess-board – </a:t>
            </a:r>
            <a:r>
              <a:rPr lang="en-US" sz="2100" dirty="0"/>
              <a:t>must</a:t>
            </a:r>
            <a:r>
              <a:rPr lang="en-US" sz="2100" i="0" dirty="0"/>
              <a:t> be ‘L-shaped’ either to the right or the left for the theorem to hold </a:t>
            </a:r>
            <a:r>
              <a:rPr lang="en-US" sz="2100" dirty="0"/>
              <a:t>regardless</a:t>
            </a:r>
            <a:r>
              <a:rPr lang="en-US" sz="2100" i="0" dirty="0"/>
              <a:t> of the board size or the position of the tile removed.</a:t>
            </a:r>
          </a:p>
          <a:p>
            <a:pPr lvl="1"/>
            <a:r>
              <a:rPr lang="en-US" sz="2100" i="0" dirty="0"/>
              <a:t>If the tromino is straight, then there are only 4 possible tiles  chess-board which can be removed such that the 8x8 board can be filled. Impossible for a 2x2 board!</a:t>
            </a:r>
          </a:p>
          <a:p>
            <a:pPr marL="0" indent="0">
              <a:buNone/>
            </a:pPr>
            <a:r>
              <a:rPr lang="en-US" sz="2100" dirty="0"/>
              <a:t>Furthermore, research conducted by a computer scientist and a high schooler have indicated that altered versions of Golomb’s Tromino Theorem can be applied to boards and hypercubes of higher dimensions [i.e.: (3</a:t>
            </a:r>
            <a:r>
              <a:rPr lang="en-US" sz="2100" baseline="30000" dirty="0"/>
              <a:t>n</a:t>
            </a:r>
            <a:r>
              <a:rPr lang="en-US" sz="2100" dirty="0"/>
              <a:t> * 3</a:t>
            </a:r>
            <a:r>
              <a:rPr lang="en-US" sz="2100" baseline="30000" dirty="0"/>
              <a:t>n</a:t>
            </a:r>
            <a:r>
              <a:rPr lang="en-US" sz="2100" dirty="0"/>
              <a:t>) or (4</a:t>
            </a:r>
            <a:r>
              <a:rPr lang="en-US" sz="2100" baseline="30000" dirty="0"/>
              <a:t>n</a:t>
            </a:r>
            <a:r>
              <a:rPr lang="en-US" sz="2100" dirty="0"/>
              <a:t> * 4</a:t>
            </a:r>
            <a:r>
              <a:rPr lang="en-US" sz="2100" baseline="30000" dirty="0"/>
              <a:t>n</a:t>
            </a:r>
            <a:r>
              <a:rPr lang="en-US" sz="2100" dirty="0"/>
              <a:t>) tiled structures].</a:t>
            </a:r>
            <a:endParaRPr lang="en-US" sz="2100" i="0" dirty="0"/>
          </a:p>
        </p:txBody>
      </p:sp>
      <p:pic>
        <p:nvPicPr>
          <p:cNvPr id="5" name="Picture 4">
            <a:extLst>
              <a:ext uri="{FF2B5EF4-FFF2-40B4-BE49-F238E27FC236}">
                <a16:creationId xmlns:a16="http://schemas.microsoft.com/office/drawing/2014/main" id="{47ECC0CF-5A00-4E67-A902-23982EE25053}"/>
              </a:ext>
            </a:extLst>
          </p:cNvPr>
          <p:cNvPicPr>
            <a:picLocks noChangeAspect="1"/>
          </p:cNvPicPr>
          <p:nvPr/>
        </p:nvPicPr>
        <p:blipFill rotWithShape="1">
          <a:blip r:embed="rId2"/>
          <a:srcRect l="51552" t="60106" r="33351" b="17354"/>
          <a:stretch/>
        </p:blipFill>
        <p:spPr>
          <a:xfrm>
            <a:off x="10181771" y="4876801"/>
            <a:ext cx="1607714" cy="1600200"/>
          </a:xfrm>
          <a:prstGeom prst="rect">
            <a:avLst/>
          </a:prstGeom>
          <a:ln w="76200">
            <a:solidFill>
              <a:schemeClr val="accent6"/>
            </a:solidFill>
          </a:ln>
        </p:spPr>
      </p:pic>
      <p:pic>
        <p:nvPicPr>
          <p:cNvPr id="6" name="Picture 5">
            <a:extLst>
              <a:ext uri="{FF2B5EF4-FFF2-40B4-BE49-F238E27FC236}">
                <a16:creationId xmlns:a16="http://schemas.microsoft.com/office/drawing/2014/main" id="{37CA93FC-5D15-4FD8-AF6A-EACE536E570A}"/>
              </a:ext>
            </a:extLst>
          </p:cNvPr>
          <p:cNvPicPr>
            <a:picLocks noChangeAspect="1"/>
          </p:cNvPicPr>
          <p:nvPr/>
        </p:nvPicPr>
        <p:blipFill rotWithShape="1">
          <a:blip r:embed="rId2"/>
          <a:srcRect l="40056" t="32686" r="41377" b="44774"/>
          <a:stretch/>
        </p:blipFill>
        <p:spPr>
          <a:xfrm>
            <a:off x="9996971" y="1161144"/>
            <a:ext cx="1977315" cy="1600200"/>
          </a:xfrm>
          <a:prstGeom prst="rect">
            <a:avLst/>
          </a:prstGeom>
          <a:ln w="76200">
            <a:solidFill>
              <a:schemeClr val="accent6"/>
            </a:solidFill>
          </a:ln>
        </p:spPr>
      </p:pic>
      <p:pic>
        <p:nvPicPr>
          <p:cNvPr id="7" name="Picture 6">
            <a:extLst>
              <a:ext uri="{FF2B5EF4-FFF2-40B4-BE49-F238E27FC236}">
                <a16:creationId xmlns:a16="http://schemas.microsoft.com/office/drawing/2014/main" id="{B30D9396-8C80-422B-AEDA-CDCC1B21F022}"/>
              </a:ext>
            </a:extLst>
          </p:cNvPr>
          <p:cNvPicPr>
            <a:picLocks noChangeAspect="1"/>
          </p:cNvPicPr>
          <p:nvPr/>
        </p:nvPicPr>
        <p:blipFill rotWithShape="1">
          <a:blip r:embed="rId2"/>
          <a:srcRect l="32282" t="60004" r="52621" b="17456"/>
          <a:stretch/>
        </p:blipFill>
        <p:spPr>
          <a:xfrm>
            <a:off x="10181771" y="3066144"/>
            <a:ext cx="1607714" cy="1600200"/>
          </a:xfrm>
          <a:prstGeom prst="rect">
            <a:avLst/>
          </a:prstGeom>
          <a:ln w="76200">
            <a:solidFill>
              <a:schemeClr val="accent6"/>
            </a:solidFill>
          </a:ln>
        </p:spPr>
      </p:pic>
    </p:spTree>
    <p:extLst>
      <p:ext uri="{BB962C8B-B14F-4D97-AF65-F5344CB8AC3E}">
        <p14:creationId xmlns:p14="http://schemas.microsoft.com/office/powerpoint/2010/main" val="42093562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0236-4719-D045-AAE2-42A03FC9E7B5}"/>
              </a:ext>
            </a:extLst>
          </p:cNvPr>
          <p:cNvSpPr>
            <a:spLocks noGrp="1"/>
          </p:cNvSpPr>
          <p:nvPr>
            <p:ph type="title"/>
          </p:nvPr>
        </p:nvSpPr>
        <p:spPr>
          <a:xfrm>
            <a:off x="1371598" y="361740"/>
            <a:ext cx="9601200" cy="803433"/>
          </a:xfrm>
        </p:spPr>
        <p:txBody>
          <a:bodyPr>
            <a:normAutofit/>
          </a:bodyPr>
          <a:lstStyle/>
          <a:p>
            <a:pPr algn="ctr"/>
            <a:r>
              <a:rPr lang="en-US" sz="4000" dirty="0"/>
              <a:t>Added Value: </a:t>
            </a:r>
            <a:r>
              <a:rPr lang="en-US" sz="4000" dirty="0">
                <a:hlinkClick r:id="rId5"/>
              </a:rPr>
              <a:t>Software Implementation</a:t>
            </a:r>
            <a:endParaRPr lang="en-US" sz="4000" dirty="0"/>
          </a:p>
        </p:txBody>
      </p:sp>
      <p:pic>
        <p:nvPicPr>
          <p:cNvPr id="12" name="315_proj.mp4">
            <a:hlinkClick r:id="" action="ppaction://media"/>
            <a:extLst>
              <a:ext uri="{FF2B5EF4-FFF2-40B4-BE49-F238E27FC236}">
                <a16:creationId xmlns:a16="http://schemas.microsoft.com/office/drawing/2014/main" id="{0074987E-7609-C840-9E5F-A8BD8D9D0F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513597" y="1165173"/>
            <a:ext cx="7317202" cy="4116610"/>
          </a:xfrm>
        </p:spPr>
      </p:pic>
      <p:sp>
        <p:nvSpPr>
          <p:cNvPr id="14" name="TextBox 13">
            <a:extLst>
              <a:ext uri="{FF2B5EF4-FFF2-40B4-BE49-F238E27FC236}">
                <a16:creationId xmlns:a16="http://schemas.microsoft.com/office/drawing/2014/main" id="{D737C411-3F95-724B-A9C7-D6F487AFE95C}"/>
              </a:ext>
            </a:extLst>
          </p:cNvPr>
          <p:cNvSpPr txBox="1"/>
          <p:nvPr/>
        </p:nvSpPr>
        <p:spPr>
          <a:xfrm>
            <a:off x="2424244" y="5472694"/>
            <a:ext cx="7406555" cy="1200329"/>
          </a:xfrm>
          <a:prstGeom prst="rect">
            <a:avLst/>
          </a:prstGeom>
          <a:noFill/>
        </p:spPr>
        <p:txBody>
          <a:bodyPr wrap="square" rtlCol="0">
            <a:spAutoFit/>
          </a:bodyPr>
          <a:lstStyle/>
          <a:p>
            <a:pPr algn="just"/>
            <a:r>
              <a:rPr lang="en-US" dirty="0"/>
              <a:t>A simple educational game was developed to demonstrate Golomb’s Tromino Theorem and to test student understanding of the algorithm. For the game to be easily accessible to high schoolers and middle schoolers, ‘</a:t>
            </a:r>
            <a:r>
              <a:rPr lang="en-US" i="1" dirty="0" err="1"/>
              <a:t>Trominoes</a:t>
            </a:r>
            <a:r>
              <a:rPr lang="en-US" i="1" dirty="0"/>
              <a:t>! </a:t>
            </a:r>
            <a:r>
              <a:rPr lang="en-US" i="1" dirty="0" err="1"/>
              <a:t>Trominominoes</a:t>
            </a:r>
            <a:r>
              <a:rPr lang="en-US" i="1" dirty="0"/>
              <a:t>!’</a:t>
            </a:r>
            <a:r>
              <a:rPr lang="en-US" dirty="0"/>
              <a:t> was developed using Scratch.</a:t>
            </a:r>
          </a:p>
        </p:txBody>
      </p:sp>
    </p:spTree>
    <p:extLst>
      <p:ext uri="{BB962C8B-B14F-4D97-AF65-F5344CB8AC3E}">
        <p14:creationId xmlns:p14="http://schemas.microsoft.com/office/powerpoint/2010/main" val="3388280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40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0236-4719-D045-AAE2-42A03FC9E7B5}"/>
              </a:ext>
            </a:extLst>
          </p:cNvPr>
          <p:cNvSpPr>
            <a:spLocks noGrp="1"/>
          </p:cNvSpPr>
          <p:nvPr>
            <p:ph type="title"/>
          </p:nvPr>
        </p:nvSpPr>
        <p:spPr/>
        <p:txBody>
          <a:bodyPr>
            <a:normAutofit/>
          </a:bodyPr>
          <a:lstStyle/>
          <a:p>
            <a:r>
              <a:rPr lang="en-US" sz="4000" dirty="0"/>
              <a:t>Concluding Remarks</a:t>
            </a:r>
          </a:p>
        </p:txBody>
      </p:sp>
      <p:sp>
        <p:nvSpPr>
          <p:cNvPr id="3" name="Content Placeholder 2">
            <a:extLst>
              <a:ext uri="{FF2B5EF4-FFF2-40B4-BE49-F238E27FC236}">
                <a16:creationId xmlns:a16="http://schemas.microsoft.com/office/drawing/2014/main" id="{4F58E5E3-5D7C-ED47-B1B5-E93F4813C6C7}"/>
              </a:ext>
            </a:extLst>
          </p:cNvPr>
          <p:cNvSpPr>
            <a:spLocks noGrp="1"/>
          </p:cNvSpPr>
          <p:nvPr>
            <p:ph idx="1"/>
          </p:nvPr>
        </p:nvSpPr>
        <p:spPr>
          <a:xfrm>
            <a:off x="1371600" y="1770743"/>
            <a:ext cx="7264400" cy="5021943"/>
          </a:xfrm>
        </p:spPr>
        <p:txBody>
          <a:bodyPr>
            <a:normAutofit/>
          </a:bodyPr>
          <a:lstStyle/>
          <a:p>
            <a:r>
              <a:rPr lang="en-US" dirty="0"/>
              <a:t>Companion software has already been used to teach non-engineering students about Golomb’s Tromino Theorem. Students have reportedly found the game engaging and fun.</a:t>
            </a:r>
          </a:p>
          <a:p>
            <a:r>
              <a:rPr lang="en-US" dirty="0"/>
              <a:t>Golomb’s Tromino Theorem largely serves two purposes in the modern study of algorithms:</a:t>
            </a:r>
          </a:p>
          <a:p>
            <a:pPr marL="987552" lvl="1" indent="-457200">
              <a:buFont typeface="+mj-lt"/>
              <a:buAutoNum type="arabicPeriod"/>
            </a:pPr>
            <a:r>
              <a:rPr lang="en-US" i="0" dirty="0"/>
              <a:t>To engage students in deconstructing visual problem through inductive and algorithmic strategies.</a:t>
            </a:r>
          </a:p>
          <a:p>
            <a:pPr marL="987552" lvl="1" indent="-457200">
              <a:buFont typeface="+mj-lt"/>
              <a:buAutoNum type="arabicPeriod"/>
            </a:pPr>
            <a:r>
              <a:rPr lang="en-US" i="0" dirty="0"/>
              <a:t>And to introduce future engineers to the fundamentals of Graph Theory.</a:t>
            </a:r>
          </a:p>
          <a:p>
            <a:r>
              <a:rPr lang="en-US" i="0" dirty="0"/>
              <a:t>Future work may include creation of a simple program that can determine and display inductive solutions for a given, unfilled board.</a:t>
            </a:r>
          </a:p>
        </p:txBody>
      </p:sp>
      <p:pic>
        <p:nvPicPr>
          <p:cNvPr id="4" name="Picture 3" descr="A picture containing clock, drawing&#10;&#10;Description automatically generated">
            <a:extLst>
              <a:ext uri="{FF2B5EF4-FFF2-40B4-BE49-F238E27FC236}">
                <a16:creationId xmlns:a16="http://schemas.microsoft.com/office/drawing/2014/main" id="{4CE876F8-D8C7-4007-96A0-070C66A88305}"/>
              </a:ext>
            </a:extLst>
          </p:cNvPr>
          <p:cNvPicPr>
            <a:picLocks noChangeAspect="1"/>
          </p:cNvPicPr>
          <p:nvPr/>
        </p:nvPicPr>
        <p:blipFill>
          <a:blip r:embed="rId2"/>
          <a:stretch>
            <a:fillRect/>
          </a:stretch>
        </p:blipFill>
        <p:spPr>
          <a:xfrm>
            <a:off x="9366473" y="4059039"/>
            <a:ext cx="2577138" cy="2577138"/>
          </a:xfrm>
          <a:prstGeom prst="rect">
            <a:avLst/>
          </a:prstGeom>
          <a:ln w="76200">
            <a:solidFill>
              <a:schemeClr val="accent6"/>
            </a:solidFill>
          </a:ln>
        </p:spPr>
      </p:pic>
    </p:spTree>
    <p:extLst>
      <p:ext uri="{BB962C8B-B14F-4D97-AF65-F5344CB8AC3E}">
        <p14:creationId xmlns:p14="http://schemas.microsoft.com/office/powerpoint/2010/main" val="4118144469"/>
      </p:ext>
    </p:extLst>
  </p:cSld>
  <p:clrMapOvr>
    <a:masterClrMapping/>
  </p:clrMapOvr>
  <p:transition spd="slow">
    <p:push dir="u"/>
  </p:transition>
</p:sld>
</file>

<file path=ppt/theme/theme1.xml><?xml version="1.0" encoding="utf-8"?>
<a:theme xmlns:a="http://schemas.openxmlformats.org/drawingml/2006/main" name="Cro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{CFCC3C60-6E7E-5343-9BB9-3A35AB175466}tf10001072</Template>
  <TotalTime>764</TotalTime>
  <Words>1367</Words>
  <Application>Microsoft Office PowerPoint</Application>
  <PresentationFormat>Widescreen</PresentationFormat>
  <Paragraphs>90</Paragraphs>
  <Slides>9</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Aharoni</vt:lpstr>
      <vt:lpstr>Calibri</vt:lpstr>
      <vt:lpstr>Franklin Gothic Book</vt:lpstr>
      <vt:lpstr>Crop</vt:lpstr>
      <vt:lpstr>TILING FOR TOTS</vt:lpstr>
      <vt:lpstr>Abstract</vt:lpstr>
      <vt:lpstr>Problem Statement</vt:lpstr>
      <vt:lpstr>Importance of Golomb’s Tromino Theorem</vt:lpstr>
      <vt:lpstr>Demonstration of the Tromino Theorem</vt:lpstr>
      <vt:lpstr>Proving the Tromino Theorem</vt:lpstr>
      <vt:lpstr>Additional Properties of Golomb’s Tromino Theorem</vt:lpstr>
      <vt:lpstr>Added Value: Software Implementation</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Javid Fathi</cp:lastModifiedBy>
  <cp:revision>202</cp:revision>
  <dcterms:created xsi:type="dcterms:W3CDTF">2019-12-19T12:04:35Z</dcterms:created>
  <dcterms:modified xsi:type="dcterms:W3CDTF">2019-12-23T14:33:39Z</dcterms:modified>
</cp:coreProperties>
</file>